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22"/>
  </p:notesMasterIdLst>
  <p:sldIdLst>
    <p:sldId id="256" r:id="rId3"/>
    <p:sldId id="289" r:id="rId4"/>
    <p:sldId id="257"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287" r:id="rId21"/>
  </p:sldIdLst>
  <p:sldSz cx="9144000" cy="5143500" type="screen16x9"/>
  <p:notesSz cx="6858000" cy="9144000"/>
  <p:embeddedFontLst>
    <p:embeddedFont>
      <p:font typeface="Fira Sans Extra Condensed" panose="020B0503050000020004" pitchFamily="34" charset="0"/>
      <p:regular r:id="rId23"/>
      <p:bold r:id="rId24"/>
      <p:italic r:id="rId25"/>
      <p:boldItalic r:id="rId26"/>
    </p:embeddedFont>
    <p:embeddedFont>
      <p:font typeface="Fira Sans Extra Condensed Medium" panose="020B0604020202020204" charset="0"/>
      <p:regular r:id="rId27"/>
      <p:bold r:id="rId28"/>
      <p:italic r:id="rId29"/>
      <p:boldItalic r:id="rId30"/>
    </p:embeddedFont>
    <p:embeddedFont>
      <p:font typeface="Proxima Nova" panose="020B0604020202020204" charset="0"/>
      <p:regular r:id="rId31"/>
      <p:bold r:id="rId32"/>
      <p:italic r:id="rId33"/>
      <p:boldItalic r:id="rId34"/>
    </p:embeddedFont>
    <p:embeddedFont>
      <p:font typeface="Proxima Nova Semibold" panose="020B0604020202020204" charset="0"/>
      <p:regular r:id="rId35"/>
      <p:bold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4" autoAdjust="0"/>
    <p:restoredTop sz="94660"/>
  </p:normalViewPr>
  <p:slideViewPr>
    <p:cSldViewPr snapToGrid="0">
      <p:cViewPr varScale="1">
        <p:scale>
          <a:sx n="201" d="100"/>
          <a:sy n="201" d="100"/>
        </p:scale>
        <p:origin x="94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font" Target="fonts/font19.fntdata"/></Relationships>
</file>

<file path=ppt/charts/_rels/chart1.xml.rels><?xml version="1.0" encoding="UTF-8" standalone="yes"?>
<Relationships xmlns="http://schemas.openxmlformats.org/package/2006/relationships"><Relationship Id="rId3" Type="http://schemas.openxmlformats.org/officeDocument/2006/relationships/oleObject" Target="file:///\\copy.ics.muni.cz\share\719000-Administration%20Section\719020-Research%20and%20Innovations%20Support%20Department\03_Training\02_Projekty\INTEG-RNA\Desirable%20Skills%20Survey\survey-data-desirable-skills-phd-postdoc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opy.ics.muni.cz\share\719000-Administration%20Section\719020-Research%20and%20Innovations%20Support%20Department\03_Training\02_Projekty\INTEG-RNA\Desirable%20Skills%20Survey\survey-data-desirable-skills-phd-postdoc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opy.ics.muni.cz\share\719000-Administration%20Section\719020-Research%20and%20Innovations%20Support%20Department\03_Training\02_Projekty\INTEG-RNA\Desirable%20Skills%20Survey\survey-data-desirable-skills-phd-postdoc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opy.ics.muni.cz\share\719000-Administration%20Section\719020-Research%20and%20Innovations%20Support%20Department\03_Training\02_Projekty\INTEG-RNA\Desirable%20Skills%20Survey\survey-data-desirable-skills-phd-postdoc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r>
              <a:rPr lang="cs-CZ"/>
              <a:t>Assessment of personal effectiveness</a:t>
            </a:r>
          </a:p>
        </c:rich>
      </c:tx>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3.6277777777777777E-2"/>
          <c:y val="0.17634259259259263"/>
          <c:w val="0.90349300087489059"/>
          <c:h val="0.61498432487605714"/>
        </c:manualLayout>
      </c:layout>
      <c:barChart>
        <c:barDir val="bar"/>
        <c:grouping val="clustered"/>
        <c:varyColors val="0"/>
        <c:ser>
          <c:idx val="1"/>
          <c:order val="1"/>
          <c:tx>
            <c:strRef>
              <c:f>'ANO1'!$G$82</c:f>
              <c:strCache>
                <c:ptCount val="1"/>
                <c:pt idx="0">
                  <c:v>PhDs</c:v>
                </c:pt>
              </c:strCache>
              <c:extLst xmlns:c15="http://schemas.microsoft.com/office/drawing/2012/chart"/>
            </c:strRef>
          </c:tx>
          <c:spPr>
            <a:solidFill>
              <a:schemeClr val="accent2"/>
            </a:solidFill>
            <a:ln>
              <a:noFill/>
            </a:ln>
            <a:effectLst/>
          </c:spPr>
          <c:invertIfNegative val="0"/>
          <c:cat>
            <c:strRef>
              <c:f>'ANO1'!$B$84:$F$84</c:f>
              <c:strCache>
                <c:ptCount val="5"/>
                <c:pt idx="0">
                  <c:v>time-management</c:v>
                </c:pt>
                <c:pt idx="1">
                  <c:v>work-life balance</c:v>
                </c:pt>
                <c:pt idx="2">
                  <c:v>critical thinking</c:v>
                </c:pt>
                <c:pt idx="3">
                  <c:v>team-building and leadership</c:v>
                </c:pt>
                <c:pt idx="4">
                  <c:v>problem-solving</c:v>
                </c:pt>
              </c:strCache>
              <c:extLst xmlns:c15="http://schemas.microsoft.com/office/drawing/2012/chart"/>
            </c:strRef>
          </c:cat>
          <c:val>
            <c:numRef>
              <c:f>'ANO1'!$B$82:$F$82</c:f>
              <c:numCache>
                <c:formatCode>General</c:formatCode>
                <c:ptCount val="5"/>
                <c:pt idx="0">
                  <c:v>0.41538461538461541</c:v>
                </c:pt>
                <c:pt idx="1">
                  <c:v>-0.23076923076923078</c:v>
                </c:pt>
                <c:pt idx="2">
                  <c:v>0.96923076923076923</c:v>
                </c:pt>
                <c:pt idx="3">
                  <c:v>9.2307692307692313E-2</c:v>
                </c:pt>
                <c:pt idx="4">
                  <c:v>0.87692307692307692</c:v>
                </c:pt>
              </c:numCache>
              <c:extLst xmlns:c15="http://schemas.microsoft.com/office/drawing/2012/chart"/>
            </c:numRef>
          </c:val>
          <c:extLst xmlns:c15="http://schemas.microsoft.com/office/drawing/2012/chart">
            <c:ext xmlns:c16="http://schemas.microsoft.com/office/drawing/2014/chart" uri="{C3380CC4-5D6E-409C-BE32-E72D297353CC}">
              <c16:uniqueId val="{00000000-D897-4DBA-B9D8-1238EF8D114F}"/>
            </c:ext>
          </c:extLst>
        </c:ser>
        <c:dLbls>
          <c:showLegendKey val="0"/>
          <c:showVal val="0"/>
          <c:showCatName val="0"/>
          <c:showSerName val="0"/>
          <c:showPercent val="0"/>
          <c:showBubbleSize val="0"/>
        </c:dLbls>
        <c:gapWidth val="182"/>
        <c:axId val="1876170575"/>
        <c:axId val="1876165999"/>
        <c:extLst>
          <c:ext xmlns:c15="http://schemas.microsoft.com/office/drawing/2012/chart" uri="{02D57815-91ED-43cb-92C2-25804820EDAC}">
            <c15:filteredBarSeries>
              <c15:ser>
                <c:idx val="0"/>
                <c:order val="0"/>
                <c:tx>
                  <c:strRef>
                    <c:extLst>
                      <c:ext uri="{02D57815-91ED-43cb-92C2-25804820EDAC}">
                        <c15:formulaRef>
                          <c15:sqref>'ANO1'!$G$81</c15:sqref>
                        </c15:formulaRef>
                      </c:ext>
                    </c:extLst>
                    <c:strCache>
                      <c:ptCount val="1"/>
                      <c:pt idx="0">
                        <c:v>all respondents</c:v>
                      </c:pt>
                    </c:strCache>
                  </c:strRef>
                </c:tx>
                <c:spPr>
                  <a:solidFill>
                    <a:schemeClr val="accent2">
                      <a:shade val="65000"/>
                    </a:schemeClr>
                  </a:solidFill>
                  <a:ln>
                    <a:noFill/>
                  </a:ln>
                  <a:effectLst/>
                </c:spPr>
                <c:invertIfNegative val="0"/>
                <c:cat>
                  <c:strRef>
                    <c:extLst>
                      <c:ext uri="{02D57815-91ED-43cb-92C2-25804820EDAC}">
                        <c15:formulaRef>
                          <c15:sqref>'ANO1'!$B$84:$F$84</c15:sqref>
                        </c15:formulaRef>
                      </c:ext>
                    </c:extLst>
                    <c:strCache>
                      <c:ptCount val="5"/>
                      <c:pt idx="0">
                        <c:v>time-management</c:v>
                      </c:pt>
                      <c:pt idx="1">
                        <c:v>work-life balance</c:v>
                      </c:pt>
                      <c:pt idx="2">
                        <c:v>critical thinking</c:v>
                      </c:pt>
                      <c:pt idx="3">
                        <c:v>team-building and leadership</c:v>
                      </c:pt>
                      <c:pt idx="4">
                        <c:v>problem-solving</c:v>
                      </c:pt>
                    </c:strCache>
                  </c:strRef>
                </c:cat>
                <c:val>
                  <c:numRef>
                    <c:extLst>
                      <c:ext uri="{02D57815-91ED-43cb-92C2-25804820EDAC}">
                        <c15:formulaRef>
                          <c15:sqref>'ANO1'!$B$81:$F$81</c15:sqref>
                        </c15:formulaRef>
                      </c:ext>
                    </c:extLst>
                    <c:numCache>
                      <c:formatCode>General</c:formatCode>
                      <c:ptCount val="5"/>
                      <c:pt idx="0">
                        <c:v>0.41772151898734178</c:v>
                      </c:pt>
                      <c:pt idx="1">
                        <c:v>-0.17721518987341772</c:v>
                      </c:pt>
                      <c:pt idx="2">
                        <c:v>0.91139240506329111</c:v>
                      </c:pt>
                      <c:pt idx="3">
                        <c:v>0.11392405063291139</c:v>
                      </c:pt>
                      <c:pt idx="4">
                        <c:v>0.86075949367088611</c:v>
                      </c:pt>
                    </c:numCache>
                  </c:numRef>
                </c:val>
                <c:extLst>
                  <c:ext xmlns:c16="http://schemas.microsoft.com/office/drawing/2014/chart" uri="{C3380CC4-5D6E-409C-BE32-E72D297353CC}">
                    <c16:uniqueId val="{00000001-D897-4DBA-B9D8-1238EF8D114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'ANO1'!$G$83</c15:sqref>
                        </c15:formulaRef>
                      </c:ext>
                    </c:extLst>
                    <c:strCache>
                      <c:ptCount val="1"/>
                      <c:pt idx="0">
                        <c:v>postdocs</c:v>
                      </c:pt>
                    </c:strCache>
                  </c:strRef>
                </c:tx>
                <c:spPr>
                  <a:solidFill>
                    <a:schemeClr val="accent2">
                      <a:tint val="65000"/>
                    </a:schemeClr>
                  </a:solidFill>
                  <a:ln>
                    <a:noFill/>
                  </a:ln>
                  <a:effectLst/>
                </c:spPr>
                <c:invertIfNegative val="0"/>
                <c:cat>
                  <c:strRef>
                    <c:extLst xmlns:c15="http://schemas.microsoft.com/office/drawing/2012/chart">
                      <c:ext xmlns:c15="http://schemas.microsoft.com/office/drawing/2012/chart" uri="{02D57815-91ED-43cb-92C2-25804820EDAC}">
                        <c15:formulaRef>
                          <c15:sqref>'ANO1'!$B$84:$F$84</c15:sqref>
                        </c15:formulaRef>
                      </c:ext>
                    </c:extLst>
                    <c:strCache>
                      <c:ptCount val="5"/>
                      <c:pt idx="0">
                        <c:v>time-management</c:v>
                      </c:pt>
                      <c:pt idx="1">
                        <c:v>work-life balance</c:v>
                      </c:pt>
                      <c:pt idx="2">
                        <c:v>critical thinking</c:v>
                      </c:pt>
                      <c:pt idx="3">
                        <c:v>team-building and leadership</c:v>
                      </c:pt>
                      <c:pt idx="4">
                        <c:v>problem-solving</c:v>
                      </c:pt>
                    </c:strCache>
                  </c:strRef>
                </c:cat>
                <c:val>
                  <c:numRef>
                    <c:extLst xmlns:c15="http://schemas.microsoft.com/office/drawing/2012/chart">
                      <c:ext xmlns:c15="http://schemas.microsoft.com/office/drawing/2012/chart" uri="{02D57815-91ED-43cb-92C2-25804820EDAC}">
                        <c15:formulaRef>
                          <c15:sqref>'ANO1'!$B$83:$F$83</c15:sqref>
                        </c15:formulaRef>
                      </c:ext>
                    </c:extLst>
                    <c:numCache>
                      <c:formatCode>General</c:formatCode>
                      <c:ptCount val="5"/>
                      <c:pt idx="0">
                        <c:v>0.42857142857142855</c:v>
                      </c:pt>
                      <c:pt idx="1">
                        <c:v>7.1428571428571425E-2</c:v>
                      </c:pt>
                      <c:pt idx="2">
                        <c:v>0.6428571428571429</c:v>
                      </c:pt>
                      <c:pt idx="3">
                        <c:v>0.21428571428571427</c:v>
                      </c:pt>
                      <c:pt idx="4">
                        <c:v>0.7857142857142857</c:v>
                      </c:pt>
                    </c:numCache>
                  </c:numRef>
                </c:val>
                <c:extLst xmlns:c15="http://schemas.microsoft.com/office/drawing/2012/chart">
                  <c:ext xmlns:c16="http://schemas.microsoft.com/office/drawing/2014/chart" uri="{C3380CC4-5D6E-409C-BE32-E72D297353CC}">
                    <c16:uniqueId val="{00000002-D897-4DBA-B9D8-1238EF8D114F}"/>
                  </c:ext>
                </c:extLst>
              </c15:ser>
            </c15:filteredBarSeries>
          </c:ext>
        </c:extLst>
      </c:barChart>
      <c:catAx>
        <c:axId val="1876170575"/>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cs-CZ"/>
          </a:p>
        </c:txPr>
        <c:crossAx val="1876165999"/>
        <c:crosses val="autoZero"/>
        <c:auto val="1"/>
        <c:lblAlgn val="ctr"/>
        <c:lblOffset val="200"/>
        <c:noMultiLvlLbl val="0"/>
      </c:catAx>
      <c:valAx>
        <c:axId val="1876165999"/>
        <c:scaling>
          <c:orientation val="minMax"/>
          <c:max val="2"/>
          <c:min val="-2"/>
        </c:scaling>
        <c:delete val="0"/>
        <c:axPos val="b"/>
        <c:majorGridlines>
          <c:spPr>
            <a:ln w="9525" cap="flat" cmpd="sng" algn="ctr">
              <a:solidFill>
                <a:schemeClr val="tx1">
                  <a:lumMod val="15000"/>
                  <a:lumOff val="85000"/>
                </a:schemeClr>
              </a:solidFill>
              <a:round/>
            </a:ln>
            <a:effectLst/>
          </c:spPr>
        </c:majorGridlines>
        <c:numFmt formatCode="@" sourceLinked="0"/>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cs-CZ"/>
          </a:p>
        </c:txPr>
        <c:crossAx val="1876170575"/>
        <c:crosses val="max"/>
        <c:crossBetween val="between"/>
        <c:majorUnit val="1"/>
      </c:valAx>
      <c:spPr>
        <a:noFill/>
        <a:ln>
          <a:noFill/>
        </a:ln>
        <a:effectLst/>
      </c:spPr>
    </c:plotArea>
    <c:plotVisOnly val="1"/>
    <c:dispBlanksAs val="gap"/>
    <c:showDLblsOverMax val="0"/>
  </c:chart>
  <c:spPr>
    <a:noFill/>
    <a:ln>
      <a:noFill/>
    </a:ln>
    <a:effectLst/>
  </c:spPr>
  <c:txPr>
    <a:bodyPr/>
    <a:lstStyle/>
    <a:p>
      <a:pPr>
        <a:defRPr sz="600"/>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r>
              <a:rPr lang="cs-CZ"/>
              <a:t>Assessment of communication abilities</a:t>
            </a: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bar"/>
        <c:grouping val="clustered"/>
        <c:varyColors val="0"/>
        <c:ser>
          <c:idx val="1"/>
          <c:order val="1"/>
          <c:tx>
            <c:strRef>
              <c:f>'ANO1'!$G$82</c:f>
              <c:strCache>
                <c:ptCount val="1"/>
                <c:pt idx="0">
                  <c:v>PhDs</c:v>
                </c:pt>
              </c:strCache>
              <c:extLst xmlns:c15="http://schemas.microsoft.com/office/drawing/2012/chart"/>
            </c:strRef>
          </c:tx>
          <c:spPr>
            <a:solidFill>
              <a:schemeClr val="accent2"/>
            </a:solidFill>
            <a:ln>
              <a:noFill/>
            </a:ln>
            <a:effectLst/>
          </c:spPr>
          <c:invertIfNegative val="0"/>
          <c:cat>
            <c:strRef>
              <c:f>'ANO1'!$H$84:$K$84</c:f>
              <c:strCache>
                <c:ptCount val="4"/>
                <c:pt idx="0">
                  <c:v>oral presentation</c:v>
                </c:pt>
                <c:pt idx="1">
                  <c:v>written presentation</c:v>
                </c:pt>
                <c:pt idx="2">
                  <c:v>networking</c:v>
                </c:pt>
                <c:pt idx="3">
                  <c:v>teaching</c:v>
                </c:pt>
              </c:strCache>
              <c:extLst xmlns:c15="http://schemas.microsoft.com/office/drawing/2012/chart"/>
            </c:strRef>
          </c:cat>
          <c:val>
            <c:numRef>
              <c:f>'ANO1'!$H$82:$K$82</c:f>
              <c:numCache>
                <c:formatCode>General</c:formatCode>
                <c:ptCount val="4"/>
                <c:pt idx="0">
                  <c:v>0.2153846153846154</c:v>
                </c:pt>
                <c:pt idx="1">
                  <c:v>0.49230769230769234</c:v>
                </c:pt>
                <c:pt idx="2">
                  <c:v>-0.75384615384615383</c:v>
                </c:pt>
                <c:pt idx="3">
                  <c:v>0.16923076923076924</c:v>
                </c:pt>
              </c:numCache>
              <c:extLst xmlns:c15="http://schemas.microsoft.com/office/drawing/2012/chart"/>
            </c:numRef>
          </c:val>
          <c:extLst xmlns:c15="http://schemas.microsoft.com/office/drawing/2012/chart">
            <c:ext xmlns:c16="http://schemas.microsoft.com/office/drawing/2014/chart" uri="{C3380CC4-5D6E-409C-BE32-E72D297353CC}">
              <c16:uniqueId val="{00000000-6216-4A9B-A06B-F391BD31C98A}"/>
            </c:ext>
          </c:extLst>
        </c:ser>
        <c:dLbls>
          <c:showLegendKey val="0"/>
          <c:showVal val="0"/>
          <c:showCatName val="0"/>
          <c:showSerName val="0"/>
          <c:showPercent val="0"/>
          <c:showBubbleSize val="0"/>
        </c:dLbls>
        <c:gapWidth val="182"/>
        <c:axId val="240265919"/>
        <c:axId val="240275487"/>
        <c:extLst>
          <c:ext xmlns:c15="http://schemas.microsoft.com/office/drawing/2012/chart" uri="{02D57815-91ED-43cb-92C2-25804820EDAC}">
            <c15:filteredBarSeries>
              <c15:ser>
                <c:idx val="0"/>
                <c:order val="0"/>
                <c:tx>
                  <c:strRef>
                    <c:extLst>
                      <c:ext uri="{02D57815-91ED-43cb-92C2-25804820EDAC}">
                        <c15:formulaRef>
                          <c15:sqref>'ANO1'!$G$81</c15:sqref>
                        </c15:formulaRef>
                      </c:ext>
                    </c:extLst>
                    <c:strCache>
                      <c:ptCount val="1"/>
                      <c:pt idx="0">
                        <c:v>all respondents</c:v>
                      </c:pt>
                    </c:strCache>
                  </c:strRef>
                </c:tx>
                <c:spPr>
                  <a:solidFill>
                    <a:schemeClr val="accent2">
                      <a:shade val="65000"/>
                    </a:schemeClr>
                  </a:solidFill>
                  <a:ln>
                    <a:noFill/>
                  </a:ln>
                  <a:effectLst/>
                </c:spPr>
                <c:invertIfNegative val="0"/>
                <c:cat>
                  <c:strRef>
                    <c:extLst>
                      <c:ext uri="{02D57815-91ED-43cb-92C2-25804820EDAC}">
                        <c15:formulaRef>
                          <c15:sqref>'ANO1'!$H$84:$K$84</c15:sqref>
                        </c15:formulaRef>
                      </c:ext>
                    </c:extLst>
                    <c:strCache>
                      <c:ptCount val="4"/>
                      <c:pt idx="0">
                        <c:v>oral presentation</c:v>
                      </c:pt>
                      <c:pt idx="1">
                        <c:v>written presentation</c:v>
                      </c:pt>
                      <c:pt idx="2">
                        <c:v>networking</c:v>
                      </c:pt>
                      <c:pt idx="3">
                        <c:v>teaching</c:v>
                      </c:pt>
                    </c:strCache>
                  </c:strRef>
                </c:cat>
                <c:val>
                  <c:numRef>
                    <c:extLst>
                      <c:ext uri="{02D57815-91ED-43cb-92C2-25804820EDAC}">
                        <c15:formulaRef>
                          <c15:sqref>'ANO1'!$H$81:$K$81</c15:sqref>
                        </c15:formulaRef>
                      </c:ext>
                    </c:extLst>
                    <c:numCache>
                      <c:formatCode>General</c:formatCode>
                      <c:ptCount val="4"/>
                      <c:pt idx="0">
                        <c:v>0.189873417721519</c:v>
                      </c:pt>
                      <c:pt idx="1">
                        <c:v>0.54430379746835444</c:v>
                      </c:pt>
                      <c:pt idx="2">
                        <c:v>-0.63291139240506333</c:v>
                      </c:pt>
                      <c:pt idx="3">
                        <c:v>0.11392405063291139</c:v>
                      </c:pt>
                    </c:numCache>
                  </c:numRef>
                </c:val>
                <c:extLst>
                  <c:ext xmlns:c16="http://schemas.microsoft.com/office/drawing/2014/chart" uri="{C3380CC4-5D6E-409C-BE32-E72D297353CC}">
                    <c16:uniqueId val="{00000001-6216-4A9B-A06B-F391BD31C98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'ANO1'!$G$83</c15:sqref>
                        </c15:formulaRef>
                      </c:ext>
                    </c:extLst>
                    <c:strCache>
                      <c:ptCount val="1"/>
                      <c:pt idx="0">
                        <c:v>postdocs</c:v>
                      </c:pt>
                    </c:strCache>
                  </c:strRef>
                </c:tx>
                <c:spPr>
                  <a:solidFill>
                    <a:schemeClr val="accent2">
                      <a:tint val="65000"/>
                    </a:schemeClr>
                  </a:solidFill>
                  <a:ln>
                    <a:noFill/>
                  </a:ln>
                  <a:effectLst/>
                </c:spPr>
                <c:invertIfNegative val="0"/>
                <c:cat>
                  <c:strRef>
                    <c:extLst xmlns:c15="http://schemas.microsoft.com/office/drawing/2012/chart">
                      <c:ext xmlns:c15="http://schemas.microsoft.com/office/drawing/2012/chart" uri="{02D57815-91ED-43cb-92C2-25804820EDAC}">
                        <c15:formulaRef>
                          <c15:sqref>'ANO1'!$H$84:$K$84</c15:sqref>
                        </c15:formulaRef>
                      </c:ext>
                    </c:extLst>
                    <c:strCache>
                      <c:ptCount val="4"/>
                      <c:pt idx="0">
                        <c:v>oral presentation</c:v>
                      </c:pt>
                      <c:pt idx="1">
                        <c:v>written presentation</c:v>
                      </c:pt>
                      <c:pt idx="2">
                        <c:v>networking</c:v>
                      </c:pt>
                      <c:pt idx="3">
                        <c:v>teaching</c:v>
                      </c:pt>
                    </c:strCache>
                  </c:strRef>
                </c:cat>
                <c:val>
                  <c:numRef>
                    <c:extLst xmlns:c15="http://schemas.microsoft.com/office/drawing/2012/chart">
                      <c:ext xmlns:c15="http://schemas.microsoft.com/office/drawing/2012/chart" uri="{02D57815-91ED-43cb-92C2-25804820EDAC}">
                        <c15:formulaRef>
                          <c15:sqref>'ANO1'!$H$83:$K$83</c15:sqref>
                        </c15:formulaRef>
                      </c:ext>
                    </c:extLst>
                    <c:numCache>
                      <c:formatCode>General</c:formatCode>
                      <c:ptCount val="4"/>
                      <c:pt idx="0">
                        <c:v>7.1428571428571425E-2</c:v>
                      </c:pt>
                      <c:pt idx="1">
                        <c:v>0.7857142857142857</c:v>
                      </c:pt>
                      <c:pt idx="2">
                        <c:v>-7.1428571428571425E-2</c:v>
                      </c:pt>
                      <c:pt idx="3">
                        <c:v>-0.14285714285714285</c:v>
                      </c:pt>
                    </c:numCache>
                  </c:numRef>
                </c:val>
                <c:extLst xmlns:c15="http://schemas.microsoft.com/office/drawing/2012/chart">
                  <c:ext xmlns:c16="http://schemas.microsoft.com/office/drawing/2014/chart" uri="{C3380CC4-5D6E-409C-BE32-E72D297353CC}">
                    <c16:uniqueId val="{00000002-6216-4A9B-A06B-F391BD31C98A}"/>
                  </c:ext>
                </c:extLst>
              </c15:ser>
            </c15:filteredBarSeries>
          </c:ext>
        </c:extLst>
      </c:barChart>
      <c:catAx>
        <c:axId val="240265919"/>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cs-CZ"/>
          </a:p>
        </c:txPr>
        <c:crossAx val="240275487"/>
        <c:crosses val="autoZero"/>
        <c:auto val="1"/>
        <c:lblAlgn val="ctr"/>
        <c:lblOffset val="100"/>
        <c:noMultiLvlLbl val="0"/>
      </c:catAx>
      <c:valAx>
        <c:axId val="240275487"/>
        <c:scaling>
          <c:orientation val="minMax"/>
          <c:max val="2"/>
          <c:min val="-2"/>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cs-CZ"/>
          </a:p>
        </c:txPr>
        <c:crossAx val="240265919"/>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700"/>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r>
              <a:rPr lang="cs-CZ"/>
              <a:t>Assessment of influence and impact</a:t>
            </a:r>
          </a:p>
        </c:rich>
      </c:tx>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bar"/>
        <c:grouping val="clustered"/>
        <c:varyColors val="0"/>
        <c:ser>
          <c:idx val="1"/>
          <c:order val="1"/>
          <c:tx>
            <c:strRef>
              <c:f>'ANO1'!$G$82</c:f>
              <c:strCache>
                <c:ptCount val="1"/>
                <c:pt idx="0">
                  <c:v>PhDs</c:v>
                </c:pt>
              </c:strCache>
              <c:extLst xmlns:c15="http://schemas.microsoft.com/office/drawing/2012/chart"/>
            </c:strRef>
          </c:tx>
          <c:spPr>
            <a:solidFill>
              <a:schemeClr val="accent2"/>
            </a:solidFill>
            <a:ln>
              <a:noFill/>
            </a:ln>
            <a:effectLst/>
          </c:spPr>
          <c:invertIfNegative val="0"/>
          <c:cat>
            <c:strRef>
              <c:f>'ANO1'!$M$84:$O$84</c:f>
              <c:strCache>
                <c:ptCount val="3"/>
                <c:pt idx="0">
                  <c:v>public engagement (e.g. science popularisation)</c:v>
                </c:pt>
                <c:pt idx="1">
                  <c:v>commercialization and patents</c:v>
                </c:pt>
                <c:pt idx="2">
                  <c:v>ethics, principles and sustainability</c:v>
                </c:pt>
              </c:strCache>
              <c:extLst xmlns:c15="http://schemas.microsoft.com/office/drawing/2012/chart"/>
            </c:strRef>
          </c:cat>
          <c:val>
            <c:numRef>
              <c:f>'ANO1'!$M$82:$O$82</c:f>
              <c:numCache>
                <c:formatCode>General</c:formatCode>
                <c:ptCount val="3"/>
                <c:pt idx="0">
                  <c:v>-0.43076923076923079</c:v>
                </c:pt>
                <c:pt idx="1">
                  <c:v>-1.3384615384615384</c:v>
                </c:pt>
                <c:pt idx="2">
                  <c:v>0.44615384615384618</c:v>
                </c:pt>
              </c:numCache>
              <c:extLst xmlns:c15="http://schemas.microsoft.com/office/drawing/2012/chart"/>
            </c:numRef>
          </c:val>
          <c:extLst xmlns:c15="http://schemas.microsoft.com/office/drawing/2012/chart">
            <c:ext xmlns:c16="http://schemas.microsoft.com/office/drawing/2014/chart" uri="{C3380CC4-5D6E-409C-BE32-E72D297353CC}">
              <c16:uniqueId val="{00000000-15B3-43A2-93DC-9D2B354E4AC7}"/>
            </c:ext>
          </c:extLst>
        </c:ser>
        <c:dLbls>
          <c:showLegendKey val="0"/>
          <c:showVal val="0"/>
          <c:showCatName val="0"/>
          <c:showSerName val="0"/>
          <c:showPercent val="0"/>
          <c:showBubbleSize val="0"/>
        </c:dLbls>
        <c:gapWidth val="182"/>
        <c:axId val="240277151"/>
        <c:axId val="240271327"/>
        <c:extLst>
          <c:ext xmlns:c15="http://schemas.microsoft.com/office/drawing/2012/chart" uri="{02D57815-91ED-43cb-92C2-25804820EDAC}">
            <c15:filteredBarSeries>
              <c15:ser>
                <c:idx val="0"/>
                <c:order val="0"/>
                <c:tx>
                  <c:strRef>
                    <c:extLst>
                      <c:ext uri="{02D57815-91ED-43cb-92C2-25804820EDAC}">
                        <c15:formulaRef>
                          <c15:sqref>'ANO1'!$G$81</c15:sqref>
                        </c15:formulaRef>
                      </c:ext>
                    </c:extLst>
                    <c:strCache>
                      <c:ptCount val="1"/>
                      <c:pt idx="0">
                        <c:v>all respondents</c:v>
                      </c:pt>
                    </c:strCache>
                  </c:strRef>
                </c:tx>
                <c:spPr>
                  <a:solidFill>
                    <a:schemeClr val="accent2">
                      <a:shade val="65000"/>
                    </a:schemeClr>
                  </a:solidFill>
                  <a:ln>
                    <a:noFill/>
                  </a:ln>
                  <a:effectLst/>
                </c:spPr>
                <c:invertIfNegative val="0"/>
                <c:cat>
                  <c:strRef>
                    <c:extLst>
                      <c:ext uri="{02D57815-91ED-43cb-92C2-25804820EDAC}">
                        <c15:formulaRef>
                          <c15:sqref>'ANO1'!$M$84:$O$84</c15:sqref>
                        </c15:formulaRef>
                      </c:ext>
                    </c:extLst>
                    <c:strCache>
                      <c:ptCount val="3"/>
                      <c:pt idx="0">
                        <c:v>public engagement (e.g. science popularisation)</c:v>
                      </c:pt>
                      <c:pt idx="1">
                        <c:v>commercialization and patents</c:v>
                      </c:pt>
                      <c:pt idx="2">
                        <c:v>ethics, principles and sustainability</c:v>
                      </c:pt>
                    </c:strCache>
                  </c:strRef>
                </c:cat>
                <c:val>
                  <c:numRef>
                    <c:extLst>
                      <c:ext uri="{02D57815-91ED-43cb-92C2-25804820EDAC}">
                        <c15:formulaRef>
                          <c15:sqref>'ANO1'!$M$81:$O$81</c15:sqref>
                        </c15:formulaRef>
                      </c:ext>
                    </c:extLst>
                    <c:numCache>
                      <c:formatCode>General</c:formatCode>
                      <c:ptCount val="3"/>
                      <c:pt idx="0">
                        <c:v>-0.43037974683544306</c:v>
                      </c:pt>
                      <c:pt idx="1">
                        <c:v>-1.2911392405063291</c:v>
                      </c:pt>
                      <c:pt idx="2">
                        <c:v>0.39240506329113922</c:v>
                      </c:pt>
                    </c:numCache>
                  </c:numRef>
                </c:val>
                <c:extLst>
                  <c:ext xmlns:c16="http://schemas.microsoft.com/office/drawing/2014/chart" uri="{C3380CC4-5D6E-409C-BE32-E72D297353CC}">
                    <c16:uniqueId val="{00000001-15B3-43A2-93DC-9D2B354E4AC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'ANO1'!$G$83</c15:sqref>
                        </c15:formulaRef>
                      </c:ext>
                    </c:extLst>
                    <c:strCache>
                      <c:ptCount val="1"/>
                      <c:pt idx="0">
                        <c:v>postdocs</c:v>
                      </c:pt>
                    </c:strCache>
                  </c:strRef>
                </c:tx>
                <c:spPr>
                  <a:solidFill>
                    <a:schemeClr val="accent2">
                      <a:tint val="65000"/>
                    </a:schemeClr>
                  </a:solidFill>
                  <a:ln>
                    <a:noFill/>
                  </a:ln>
                  <a:effectLst/>
                </c:spPr>
                <c:invertIfNegative val="0"/>
                <c:cat>
                  <c:strRef>
                    <c:extLst xmlns:c15="http://schemas.microsoft.com/office/drawing/2012/chart">
                      <c:ext xmlns:c15="http://schemas.microsoft.com/office/drawing/2012/chart" uri="{02D57815-91ED-43cb-92C2-25804820EDAC}">
                        <c15:formulaRef>
                          <c15:sqref>'ANO1'!$M$84:$O$84</c15:sqref>
                        </c15:formulaRef>
                      </c:ext>
                    </c:extLst>
                    <c:strCache>
                      <c:ptCount val="3"/>
                      <c:pt idx="0">
                        <c:v>public engagement (e.g. science popularisation)</c:v>
                      </c:pt>
                      <c:pt idx="1">
                        <c:v>commercialization and patents</c:v>
                      </c:pt>
                      <c:pt idx="2">
                        <c:v>ethics, principles and sustainability</c:v>
                      </c:pt>
                    </c:strCache>
                  </c:strRef>
                </c:cat>
                <c:val>
                  <c:numRef>
                    <c:extLst xmlns:c15="http://schemas.microsoft.com/office/drawing/2012/chart">
                      <c:ext xmlns:c15="http://schemas.microsoft.com/office/drawing/2012/chart" uri="{02D57815-91ED-43cb-92C2-25804820EDAC}">
                        <c15:formulaRef>
                          <c15:sqref>'ANO1'!$M$83:$O$83</c15:sqref>
                        </c15:formulaRef>
                      </c:ext>
                    </c:extLst>
                    <c:numCache>
                      <c:formatCode>General</c:formatCode>
                      <c:ptCount val="3"/>
                      <c:pt idx="0">
                        <c:v>-0.42857142857142855</c:v>
                      </c:pt>
                      <c:pt idx="1">
                        <c:v>-1.0714285714285714</c:v>
                      </c:pt>
                      <c:pt idx="2">
                        <c:v>0.14285714285714285</c:v>
                      </c:pt>
                    </c:numCache>
                  </c:numRef>
                </c:val>
                <c:extLst xmlns:c15="http://schemas.microsoft.com/office/drawing/2012/chart">
                  <c:ext xmlns:c16="http://schemas.microsoft.com/office/drawing/2014/chart" uri="{C3380CC4-5D6E-409C-BE32-E72D297353CC}">
                    <c16:uniqueId val="{00000002-15B3-43A2-93DC-9D2B354E4AC7}"/>
                  </c:ext>
                </c:extLst>
              </c15:ser>
            </c15:filteredBarSeries>
          </c:ext>
        </c:extLst>
      </c:barChart>
      <c:catAx>
        <c:axId val="240277151"/>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cs-CZ"/>
          </a:p>
        </c:txPr>
        <c:crossAx val="240271327"/>
        <c:crosses val="autoZero"/>
        <c:auto val="1"/>
        <c:lblAlgn val="ctr"/>
        <c:lblOffset val="100"/>
        <c:noMultiLvlLbl val="0"/>
      </c:catAx>
      <c:valAx>
        <c:axId val="240271327"/>
        <c:scaling>
          <c:orientation val="minMax"/>
          <c:max val="2"/>
          <c:min val="-2"/>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cs-CZ"/>
          </a:p>
        </c:txPr>
        <c:crossAx val="240277151"/>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600"/>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r>
              <a:rPr lang="cs-CZ"/>
              <a:t>Assessment of knowledge and research management</a:t>
            </a:r>
          </a:p>
        </c:rich>
      </c:tx>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bar"/>
        <c:grouping val="clustered"/>
        <c:varyColors val="0"/>
        <c:ser>
          <c:idx val="1"/>
          <c:order val="1"/>
          <c:tx>
            <c:strRef>
              <c:f>'ANO1'!$G$82</c:f>
              <c:strCache>
                <c:ptCount val="1"/>
                <c:pt idx="0">
                  <c:v>PhDs</c:v>
                </c:pt>
              </c:strCache>
              <c:extLst xmlns:c15="http://schemas.microsoft.com/office/drawing/2012/chart"/>
            </c:strRef>
          </c:tx>
          <c:spPr>
            <a:solidFill>
              <a:schemeClr val="accent2"/>
            </a:solidFill>
            <a:ln>
              <a:noFill/>
            </a:ln>
            <a:effectLst/>
          </c:spPr>
          <c:invertIfNegative val="0"/>
          <c:cat>
            <c:strRef>
              <c:f>'ANO1'!$Q$84:$U$84</c:f>
              <c:strCache>
                <c:ptCount val="5"/>
                <c:pt idx="0">
                  <c:v>knowledge of my research field</c:v>
                </c:pt>
                <c:pt idx="1">
                  <c:v>laboratory methods</c:v>
                </c:pt>
                <c:pt idx="2">
                  <c:v>information seeking</c:v>
                </c:pt>
                <c:pt idx="3">
                  <c:v>project management</c:v>
                </c:pt>
                <c:pt idx="4">
                  <c:v>writing funding applications</c:v>
                </c:pt>
              </c:strCache>
              <c:extLst xmlns:c15="http://schemas.microsoft.com/office/drawing/2012/chart"/>
            </c:strRef>
          </c:cat>
          <c:val>
            <c:numRef>
              <c:f>'ANO1'!$Q$82:$U$82</c:f>
              <c:numCache>
                <c:formatCode>General</c:formatCode>
                <c:ptCount val="5"/>
                <c:pt idx="0">
                  <c:v>0.44615384615384618</c:v>
                </c:pt>
                <c:pt idx="1">
                  <c:v>0.7846153846153846</c:v>
                </c:pt>
                <c:pt idx="2">
                  <c:v>0.90769230769230769</c:v>
                </c:pt>
                <c:pt idx="3">
                  <c:v>0.26153846153846155</c:v>
                </c:pt>
                <c:pt idx="4">
                  <c:v>-0.64615384615384619</c:v>
                </c:pt>
              </c:numCache>
              <c:extLst xmlns:c15="http://schemas.microsoft.com/office/drawing/2012/chart"/>
            </c:numRef>
          </c:val>
          <c:extLst xmlns:c15="http://schemas.microsoft.com/office/drawing/2012/chart">
            <c:ext xmlns:c16="http://schemas.microsoft.com/office/drawing/2014/chart" uri="{C3380CC4-5D6E-409C-BE32-E72D297353CC}">
              <c16:uniqueId val="{00000000-A3F8-4115-B929-73F30B73FB4B}"/>
            </c:ext>
          </c:extLst>
        </c:ser>
        <c:dLbls>
          <c:showLegendKey val="0"/>
          <c:showVal val="0"/>
          <c:showCatName val="0"/>
          <c:showSerName val="0"/>
          <c:showPercent val="0"/>
          <c:showBubbleSize val="0"/>
        </c:dLbls>
        <c:gapWidth val="182"/>
        <c:axId val="175503999"/>
        <c:axId val="175504831"/>
        <c:extLst>
          <c:ext xmlns:c15="http://schemas.microsoft.com/office/drawing/2012/chart" uri="{02D57815-91ED-43cb-92C2-25804820EDAC}">
            <c15:filteredBarSeries>
              <c15:ser>
                <c:idx val="0"/>
                <c:order val="0"/>
                <c:tx>
                  <c:strRef>
                    <c:extLst>
                      <c:ext uri="{02D57815-91ED-43cb-92C2-25804820EDAC}">
                        <c15:formulaRef>
                          <c15:sqref>'ANO1'!$G$81</c15:sqref>
                        </c15:formulaRef>
                      </c:ext>
                    </c:extLst>
                    <c:strCache>
                      <c:ptCount val="1"/>
                      <c:pt idx="0">
                        <c:v>all respondents</c:v>
                      </c:pt>
                    </c:strCache>
                  </c:strRef>
                </c:tx>
                <c:spPr>
                  <a:solidFill>
                    <a:schemeClr val="accent1"/>
                  </a:solidFill>
                  <a:ln>
                    <a:noFill/>
                  </a:ln>
                  <a:effectLst/>
                </c:spPr>
                <c:invertIfNegative val="0"/>
                <c:cat>
                  <c:strRef>
                    <c:extLst>
                      <c:ext uri="{02D57815-91ED-43cb-92C2-25804820EDAC}">
                        <c15:formulaRef>
                          <c15:sqref>'ANO1'!$Q$84:$U$84</c15:sqref>
                        </c15:formulaRef>
                      </c:ext>
                    </c:extLst>
                    <c:strCache>
                      <c:ptCount val="5"/>
                      <c:pt idx="0">
                        <c:v>knowledge of my research field</c:v>
                      </c:pt>
                      <c:pt idx="1">
                        <c:v>laboratory methods</c:v>
                      </c:pt>
                      <c:pt idx="2">
                        <c:v>information seeking</c:v>
                      </c:pt>
                      <c:pt idx="3">
                        <c:v>project management</c:v>
                      </c:pt>
                      <c:pt idx="4">
                        <c:v>writing funding applications</c:v>
                      </c:pt>
                    </c:strCache>
                  </c:strRef>
                </c:cat>
                <c:val>
                  <c:numRef>
                    <c:extLst>
                      <c:ext uri="{02D57815-91ED-43cb-92C2-25804820EDAC}">
                        <c15:formulaRef>
                          <c15:sqref>'ANO1'!$Q$81:$U$81</c15:sqref>
                        </c15:formulaRef>
                      </c:ext>
                    </c:extLst>
                    <c:numCache>
                      <c:formatCode>General</c:formatCode>
                      <c:ptCount val="5"/>
                      <c:pt idx="0">
                        <c:v>0.48101265822784811</c:v>
                      </c:pt>
                      <c:pt idx="1">
                        <c:v>0.74683544303797467</c:v>
                      </c:pt>
                      <c:pt idx="2">
                        <c:v>0.89873417721518989</c:v>
                      </c:pt>
                      <c:pt idx="3">
                        <c:v>0.27848101265822783</c:v>
                      </c:pt>
                      <c:pt idx="4">
                        <c:v>-0.64556962025316456</c:v>
                      </c:pt>
                    </c:numCache>
                  </c:numRef>
                </c:val>
                <c:extLst>
                  <c:ext xmlns:c16="http://schemas.microsoft.com/office/drawing/2014/chart" uri="{C3380CC4-5D6E-409C-BE32-E72D297353CC}">
                    <c16:uniqueId val="{00000001-A3F8-4115-B929-73F30B73FB4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'ANO1'!$G$83</c15:sqref>
                        </c15:formulaRef>
                      </c:ext>
                    </c:extLst>
                    <c:strCache>
                      <c:ptCount val="1"/>
                      <c:pt idx="0">
                        <c:v>postdocs</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'ANO1'!$Q$84:$U$84</c15:sqref>
                        </c15:formulaRef>
                      </c:ext>
                    </c:extLst>
                    <c:strCache>
                      <c:ptCount val="5"/>
                      <c:pt idx="0">
                        <c:v>knowledge of my research field</c:v>
                      </c:pt>
                      <c:pt idx="1">
                        <c:v>laboratory methods</c:v>
                      </c:pt>
                      <c:pt idx="2">
                        <c:v>information seeking</c:v>
                      </c:pt>
                      <c:pt idx="3">
                        <c:v>project management</c:v>
                      </c:pt>
                      <c:pt idx="4">
                        <c:v>writing funding applications</c:v>
                      </c:pt>
                    </c:strCache>
                  </c:strRef>
                </c:cat>
                <c:val>
                  <c:numRef>
                    <c:extLst xmlns:c15="http://schemas.microsoft.com/office/drawing/2012/chart">
                      <c:ext xmlns:c15="http://schemas.microsoft.com/office/drawing/2012/chart" uri="{02D57815-91ED-43cb-92C2-25804820EDAC}">
                        <c15:formulaRef>
                          <c15:sqref>'ANO1'!$Q$83:$U$83</c15:sqref>
                        </c15:formulaRef>
                      </c:ext>
                    </c:extLst>
                    <c:numCache>
                      <c:formatCode>General</c:formatCode>
                      <c:ptCount val="5"/>
                      <c:pt idx="0">
                        <c:v>0.6428571428571429</c:v>
                      </c:pt>
                      <c:pt idx="1">
                        <c:v>0.5714285714285714</c:v>
                      </c:pt>
                      <c:pt idx="2">
                        <c:v>0.8571428571428571</c:v>
                      </c:pt>
                      <c:pt idx="3">
                        <c:v>0.35714285714285715</c:v>
                      </c:pt>
                      <c:pt idx="4">
                        <c:v>-0.6428571428571429</c:v>
                      </c:pt>
                    </c:numCache>
                  </c:numRef>
                </c:val>
                <c:extLst xmlns:c15="http://schemas.microsoft.com/office/drawing/2012/chart">
                  <c:ext xmlns:c16="http://schemas.microsoft.com/office/drawing/2014/chart" uri="{C3380CC4-5D6E-409C-BE32-E72D297353CC}">
                    <c16:uniqueId val="{00000002-A3F8-4115-B929-73F30B73FB4B}"/>
                  </c:ext>
                </c:extLst>
              </c15:ser>
            </c15:filteredBarSeries>
          </c:ext>
        </c:extLst>
      </c:barChart>
      <c:catAx>
        <c:axId val="175503999"/>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cs-CZ"/>
          </a:p>
        </c:txPr>
        <c:crossAx val="175504831"/>
        <c:crosses val="autoZero"/>
        <c:auto val="1"/>
        <c:lblAlgn val="ctr"/>
        <c:lblOffset val="100"/>
        <c:noMultiLvlLbl val="0"/>
      </c:catAx>
      <c:valAx>
        <c:axId val="175504831"/>
        <c:scaling>
          <c:orientation val="minMax"/>
          <c:max val="2"/>
          <c:min val="-2"/>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cs-CZ"/>
          </a:p>
        </c:txPr>
        <c:crossAx val="175503999"/>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600"/>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91aedcb41d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91aedcb41d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257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09eb2c6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09eb2c6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8"/>
        <p:cNvGrpSpPr/>
        <p:nvPr/>
      </p:nvGrpSpPr>
      <p:grpSpPr>
        <a:xfrm>
          <a:off x="0" y="0"/>
          <a:ext cx="0" cy="0"/>
          <a:chOff x="0" y="0"/>
          <a:chExt cx="0" cy="0"/>
        </a:xfrm>
      </p:grpSpPr>
      <p:sp>
        <p:nvSpPr>
          <p:cNvPr id="1909" name="Google Shape;1909;g923a52f184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0" name="Google Shape;1910;g923a52f184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Gradient Timeline Infographics"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4900" y="457200"/>
            <a:ext cx="4615500" cy="24531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solidFill>
                  <a:schemeClr val="accent4"/>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14900" y="2947325"/>
            <a:ext cx="4013700" cy="1213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800">
                <a:solidFill>
                  <a:srgbClr val="B7B7B7"/>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1250" y="445025"/>
            <a:ext cx="832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1250" y="1152475"/>
            <a:ext cx="83214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1250" y="445025"/>
            <a:ext cx="832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1250" y="445025"/>
            <a:ext cx="832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500"/>
              <a:buNone/>
              <a:defRPr/>
            </a:lvl1pPr>
            <a:lvl2pPr lvl="1" algn="ctr">
              <a:spcBef>
                <a:spcPts val="0"/>
              </a:spcBef>
              <a:spcAft>
                <a:spcPts val="0"/>
              </a:spcAft>
              <a:buClr>
                <a:schemeClr val="accent4"/>
              </a:buClr>
              <a:buSzPts val="2800"/>
              <a:buNone/>
              <a:defRPr>
                <a:solidFill>
                  <a:schemeClr val="accent4"/>
                </a:solidFill>
              </a:defRPr>
            </a:lvl2pPr>
            <a:lvl3pPr lvl="2" algn="ctr">
              <a:spcBef>
                <a:spcPts val="0"/>
              </a:spcBef>
              <a:spcAft>
                <a:spcPts val="0"/>
              </a:spcAft>
              <a:buClr>
                <a:schemeClr val="accent4"/>
              </a:buClr>
              <a:buSzPts val="2800"/>
              <a:buNone/>
              <a:defRPr>
                <a:solidFill>
                  <a:schemeClr val="accent4"/>
                </a:solidFill>
              </a:defRPr>
            </a:lvl3pPr>
            <a:lvl4pPr lvl="3" algn="ctr">
              <a:spcBef>
                <a:spcPts val="0"/>
              </a:spcBef>
              <a:spcAft>
                <a:spcPts val="0"/>
              </a:spcAft>
              <a:buClr>
                <a:schemeClr val="accent4"/>
              </a:buClr>
              <a:buSzPts val="2800"/>
              <a:buNone/>
              <a:defRPr>
                <a:solidFill>
                  <a:schemeClr val="accent4"/>
                </a:solidFill>
              </a:defRPr>
            </a:lvl4pPr>
            <a:lvl5pPr lvl="4" algn="ctr">
              <a:spcBef>
                <a:spcPts val="0"/>
              </a:spcBef>
              <a:spcAft>
                <a:spcPts val="0"/>
              </a:spcAft>
              <a:buClr>
                <a:schemeClr val="accent4"/>
              </a:buClr>
              <a:buSzPts val="2800"/>
              <a:buNone/>
              <a:defRPr>
                <a:solidFill>
                  <a:schemeClr val="accent4"/>
                </a:solidFill>
              </a:defRPr>
            </a:lvl5pPr>
            <a:lvl6pPr lvl="5" algn="ctr">
              <a:spcBef>
                <a:spcPts val="0"/>
              </a:spcBef>
              <a:spcAft>
                <a:spcPts val="0"/>
              </a:spcAft>
              <a:buClr>
                <a:schemeClr val="accent4"/>
              </a:buClr>
              <a:buSzPts val="2800"/>
              <a:buNone/>
              <a:defRPr>
                <a:solidFill>
                  <a:schemeClr val="accent4"/>
                </a:solidFill>
              </a:defRPr>
            </a:lvl6pPr>
            <a:lvl7pPr lvl="6" algn="ctr">
              <a:spcBef>
                <a:spcPts val="0"/>
              </a:spcBef>
              <a:spcAft>
                <a:spcPts val="0"/>
              </a:spcAft>
              <a:buClr>
                <a:schemeClr val="accent4"/>
              </a:buClr>
              <a:buSzPts val="2800"/>
              <a:buNone/>
              <a:defRPr>
                <a:solidFill>
                  <a:schemeClr val="accent4"/>
                </a:solidFill>
              </a:defRPr>
            </a:lvl7pPr>
            <a:lvl8pPr lvl="7" algn="ctr">
              <a:spcBef>
                <a:spcPts val="0"/>
              </a:spcBef>
              <a:spcAft>
                <a:spcPts val="0"/>
              </a:spcAft>
              <a:buClr>
                <a:schemeClr val="accent4"/>
              </a:buClr>
              <a:buSzPts val="2800"/>
              <a:buNone/>
              <a:defRPr>
                <a:solidFill>
                  <a:schemeClr val="accent4"/>
                </a:solidFill>
              </a:defRPr>
            </a:lvl8pPr>
            <a:lvl9pPr lvl="8" algn="ctr">
              <a:spcBef>
                <a:spcPts val="0"/>
              </a:spcBef>
              <a:spcAft>
                <a:spcPts val="0"/>
              </a:spcAft>
              <a:buClr>
                <a:schemeClr val="accent4"/>
              </a:buClr>
              <a:buSzPts val="2800"/>
              <a:buNone/>
              <a:defRPr>
                <a:solidFill>
                  <a:schemeClr val="accent4"/>
                </a:solidFill>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1250" y="445025"/>
            <a:ext cx="83214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500"/>
              <a:buFont typeface="Fira Sans Extra Condensed Medium"/>
              <a:buNone/>
              <a:defRPr sz="2500">
                <a:solidFill>
                  <a:schemeClr val="dk1"/>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1250" y="1152475"/>
            <a:ext cx="83214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1pPr>
            <a:lvl2pPr marL="914400" lvl="1" indent="-317500">
              <a:lnSpc>
                <a:spcPct val="115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2pPr>
            <a:lvl3pPr marL="1371600" lvl="2" indent="-317500">
              <a:lnSpc>
                <a:spcPct val="115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3pPr>
            <a:lvl4pPr marL="1828800" lvl="3" indent="-317500">
              <a:lnSpc>
                <a:spcPct val="115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4pPr>
            <a:lvl5pPr marL="2286000" lvl="4" indent="-317500">
              <a:lnSpc>
                <a:spcPct val="115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5pPr>
            <a:lvl6pPr marL="2743200" lvl="5" indent="-317500">
              <a:lnSpc>
                <a:spcPct val="115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6pPr>
            <a:lvl7pPr marL="3200400" lvl="6" indent="-317500">
              <a:lnSpc>
                <a:spcPct val="115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7pPr>
            <a:lvl8pPr marL="3657600" lvl="7" indent="-317500">
              <a:lnSpc>
                <a:spcPct val="115000"/>
              </a:lnSpc>
              <a:spcBef>
                <a:spcPts val="1600"/>
              </a:spcBef>
              <a:spcAft>
                <a:spcPts val="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8pPr>
            <a:lvl9pPr marL="4114800" lvl="8" indent="-317500">
              <a:lnSpc>
                <a:spcPct val="115000"/>
              </a:lnSpc>
              <a:spcBef>
                <a:spcPts val="1600"/>
              </a:spcBef>
              <a:spcAft>
                <a:spcPts val="1600"/>
              </a:spcAft>
              <a:buClr>
                <a:schemeClr val="dk1"/>
              </a:buClr>
              <a:buSzPts val="1400"/>
              <a:buFont typeface="Fira Sans Extra Condensed"/>
              <a:buChar char="■"/>
              <a:defRPr>
                <a:solidFill>
                  <a:schemeClr val="dk1"/>
                </a:solidFill>
                <a:latin typeface="Fira Sans Extra Condensed"/>
                <a:ea typeface="Fira Sans Extra Condensed"/>
                <a:cs typeface="Fira Sans Extra Condensed"/>
                <a:sym typeface="Fira Sans Extra Condense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52" name="Google Shape;52;p1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hyperlink" Target="https://myidp.sciencecareers.org/" TargetMode="Externa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bit.ly/2PfT4lq"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bit.ly/2AB5gG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orcid.org/" TargetMode="External"/><Relationship Id="rId2" Type="http://schemas.openxmlformats.org/officeDocument/2006/relationships/hyperlink" Target="https://www.linkedin.com/" TargetMode="External"/><Relationship Id="rId1" Type="http://schemas.openxmlformats.org/officeDocument/2006/relationships/slideLayout" Target="../slideLayouts/slideLayout5.xml"/><Relationship Id="rId4" Type="http://schemas.openxmlformats.org/officeDocument/2006/relationships/hyperlink" Target="https://ls-phd.ceitec.cz/organization-of-phd-schoo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studentcommittee.ceitec.cz/"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careers.ucsc.edu/grad/resources/cvtoresume.html" TargetMode="External"/><Relationship Id="rId2" Type="http://schemas.openxmlformats.org/officeDocument/2006/relationships/hyperlink" Target="https://kariera.muni.cz/en"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414899" y="457200"/>
            <a:ext cx="6007813" cy="2453100"/>
          </a:xfrm>
          <a:prstGeom prst="rect">
            <a:avLst/>
          </a:prstGeom>
        </p:spPr>
        <p:txBody>
          <a:bodyPr spcFirstLastPara="1" wrap="square" lIns="91425" tIns="91425" rIns="91425" bIns="91425" anchor="b" anchorCtr="0">
            <a:noAutofit/>
          </a:bodyPr>
          <a:lstStyle/>
          <a:p>
            <a:pPr lvl="0"/>
            <a:r>
              <a:rPr lang="cs-CZ" sz="4800" dirty="0" err="1"/>
              <a:t>Career</a:t>
            </a:r>
            <a:r>
              <a:rPr lang="cs-CZ" sz="4800" dirty="0"/>
              <a:t> </a:t>
            </a:r>
            <a:r>
              <a:rPr lang="cs-CZ" sz="4800" dirty="0" err="1"/>
              <a:t>Planning</a:t>
            </a:r>
            <a:r>
              <a:rPr lang="cs-CZ" sz="4800" dirty="0"/>
              <a:t> </a:t>
            </a:r>
            <a:r>
              <a:rPr lang="cs-CZ" sz="4800" dirty="0" err="1"/>
              <a:t>Timeline</a:t>
            </a:r>
            <a:r>
              <a:rPr lang="cs-CZ" sz="4800" dirty="0"/>
              <a:t> </a:t>
            </a:r>
            <a:r>
              <a:rPr lang="cs-CZ" sz="4800" dirty="0" err="1"/>
              <a:t>for</a:t>
            </a:r>
            <a:r>
              <a:rPr lang="cs-CZ" sz="4800" dirty="0"/>
              <a:t> </a:t>
            </a:r>
            <a:br>
              <a:rPr lang="cs-CZ" sz="4800" dirty="0"/>
            </a:br>
            <a:r>
              <a:rPr lang="cs-CZ" sz="4800" dirty="0" err="1"/>
              <a:t>Doctoral</a:t>
            </a:r>
            <a:r>
              <a:rPr lang="cs-CZ" sz="4800" dirty="0"/>
              <a:t> </a:t>
            </a:r>
            <a:r>
              <a:rPr lang="cs-CZ" sz="4800" dirty="0" err="1"/>
              <a:t>Researchers</a:t>
            </a:r>
            <a:endParaRPr sz="4800" dirty="0"/>
          </a:p>
        </p:txBody>
      </p:sp>
      <p:sp>
        <p:nvSpPr>
          <p:cNvPr id="59" name="Google Shape;59;p15"/>
          <p:cNvSpPr txBox="1">
            <a:spLocks noGrp="1"/>
          </p:cNvSpPr>
          <p:nvPr>
            <p:ph type="subTitle" idx="1"/>
          </p:nvPr>
        </p:nvSpPr>
        <p:spPr>
          <a:xfrm>
            <a:off x="414900" y="2947325"/>
            <a:ext cx="3802500" cy="121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err="1">
                <a:solidFill>
                  <a:srgbClr val="000000"/>
                </a:solidFill>
              </a:rPr>
              <a:t>Helps</a:t>
            </a:r>
            <a:r>
              <a:rPr lang="cs-CZ" dirty="0">
                <a:solidFill>
                  <a:srgbClr val="000000"/>
                </a:solidFill>
              </a:rPr>
              <a:t> </a:t>
            </a:r>
            <a:r>
              <a:rPr lang="cs-CZ" dirty="0" err="1">
                <a:solidFill>
                  <a:srgbClr val="000000"/>
                </a:solidFill>
              </a:rPr>
              <a:t>you</a:t>
            </a:r>
            <a:r>
              <a:rPr lang="cs-CZ" dirty="0">
                <a:solidFill>
                  <a:srgbClr val="000000"/>
                </a:solidFill>
              </a:rPr>
              <a:t> </a:t>
            </a:r>
            <a:r>
              <a:rPr lang="cs-CZ" dirty="0" err="1">
                <a:solidFill>
                  <a:srgbClr val="000000"/>
                </a:solidFill>
              </a:rPr>
              <a:t>prepare</a:t>
            </a:r>
            <a:r>
              <a:rPr lang="cs-CZ" dirty="0">
                <a:solidFill>
                  <a:srgbClr val="000000"/>
                </a:solidFill>
              </a:rPr>
              <a:t> </a:t>
            </a:r>
            <a:r>
              <a:rPr lang="cs-CZ" dirty="0" err="1">
                <a:solidFill>
                  <a:srgbClr val="000000"/>
                </a:solidFill>
              </a:rPr>
              <a:t>for</a:t>
            </a:r>
            <a:r>
              <a:rPr lang="cs-CZ" dirty="0">
                <a:solidFill>
                  <a:srgbClr val="000000"/>
                </a:solidFill>
              </a:rPr>
              <a:t> </a:t>
            </a:r>
            <a:r>
              <a:rPr lang="cs-CZ" dirty="0" err="1">
                <a:solidFill>
                  <a:srgbClr val="000000"/>
                </a:solidFill>
              </a:rPr>
              <a:t>your</a:t>
            </a:r>
            <a:r>
              <a:rPr lang="cs-CZ" dirty="0">
                <a:solidFill>
                  <a:srgbClr val="000000"/>
                </a:solidFill>
              </a:rPr>
              <a:t> </a:t>
            </a:r>
            <a:r>
              <a:rPr lang="cs-CZ" dirty="0" err="1">
                <a:solidFill>
                  <a:srgbClr val="000000"/>
                </a:solidFill>
              </a:rPr>
              <a:t>career</a:t>
            </a:r>
            <a:r>
              <a:rPr lang="cs-CZ" dirty="0">
                <a:solidFill>
                  <a:srgbClr val="000000"/>
                </a:solidFill>
              </a:rPr>
              <a:t>...</a:t>
            </a:r>
            <a:endParaRPr dirty="0">
              <a:solidFill>
                <a:srgbClr val="000000"/>
              </a:solidFill>
            </a:endParaRPr>
          </a:p>
        </p:txBody>
      </p:sp>
      <p:grpSp>
        <p:nvGrpSpPr>
          <p:cNvPr id="60" name="Google Shape;60;p15"/>
          <p:cNvGrpSpPr/>
          <p:nvPr/>
        </p:nvGrpSpPr>
        <p:grpSpPr>
          <a:xfrm>
            <a:off x="4428477" y="633346"/>
            <a:ext cx="5731320" cy="4126964"/>
            <a:chOff x="2762076" y="1880751"/>
            <a:chExt cx="3683368" cy="2652290"/>
          </a:xfrm>
        </p:grpSpPr>
        <p:sp>
          <p:nvSpPr>
            <p:cNvPr id="61" name="Google Shape;61;p15"/>
            <p:cNvSpPr/>
            <p:nvPr/>
          </p:nvSpPr>
          <p:spPr>
            <a:xfrm>
              <a:off x="4043719" y="3233810"/>
              <a:ext cx="990440" cy="899173"/>
            </a:xfrm>
            <a:custGeom>
              <a:avLst/>
              <a:gdLst/>
              <a:ahLst/>
              <a:cxnLst/>
              <a:rect l="l" t="t" r="r" b="b"/>
              <a:pathLst>
                <a:path w="29572" h="26847" extrusionOk="0">
                  <a:moveTo>
                    <a:pt x="3886" y="1"/>
                  </a:moveTo>
                  <a:cubicBezTo>
                    <a:pt x="3625" y="3262"/>
                    <a:pt x="2248" y="6321"/>
                    <a:pt x="1" y="8698"/>
                  </a:cubicBezTo>
                  <a:lnTo>
                    <a:pt x="18135" y="26847"/>
                  </a:lnTo>
                  <a:cubicBezTo>
                    <a:pt x="25209" y="19657"/>
                    <a:pt x="29296" y="10075"/>
                    <a:pt x="29572" y="1"/>
                  </a:cubicBezTo>
                  <a:close/>
                </a:path>
              </a:pathLst>
            </a:custGeom>
            <a:gradFill>
              <a:gsLst>
                <a:gs pos="0">
                  <a:schemeClr val="accent3"/>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2762076" y="3543540"/>
              <a:ext cx="890901" cy="989000"/>
            </a:xfrm>
            <a:custGeom>
              <a:avLst/>
              <a:gdLst/>
              <a:ahLst/>
              <a:cxnLst/>
              <a:rect l="l" t="t" r="r" b="b"/>
              <a:pathLst>
                <a:path w="26600" h="29529" extrusionOk="0">
                  <a:moveTo>
                    <a:pt x="18149" y="1"/>
                  </a:moveTo>
                  <a:lnTo>
                    <a:pt x="0" y="18164"/>
                  </a:lnTo>
                  <a:cubicBezTo>
                    <a:pt x="7132" y="25151"/>
                    <a:pt x="16627" y="29210"/>
                    <a:pt x="26600" y="29529"/>
                  </a:cubicBezTo>
                  <a:lnTo>
                    <a:pt x="26600" y="3828"/>
                  </a:lnTo>
                  <a:cubicBezTo>
                    <a:pt x="23440" y="3538"/>
                    <a:pt x="20454" y="2190"/>
                    <a:pt x="18149"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3707768" y="3562965"/>
              <a:ext cx="904030" cy="970077"/>
            </a:xfrm>
            <a:custGeom>
              <a:avLst/>
              <a:gdLst/>
              <a:ahLst/>
              <a:cxnLst/>
              <a:rect l="l" t="t" r="r" b="b"/>
              <a:pathLst>
                <a:path w="26992" h="28964" extrusionOk="0">
                  <a:moveTo>
                    <a:pt x="8829" y="1"/>
                  </a:moveTo>
                  <a:cubicBezTo>
                    <a:pt x="6350" y="2074"/>
                    <a:pt x="3233" y="3233"/>
                    <a:pt x="1" y="3306"/>
                  </a:cubicBezTo>
                  <a:lnTo>
                    <a:pt x="1" y="28963"/>
                  </a:lnTo>
                  <a:cubicBezTo>
                    <a:pt x="10046" y="28905"/>
                    <a:pt x="19686" y="25049"/>
                    <a:pt x="26992" y="18164"/>
                  </a:cubicBezTo>
                  <a:lnTo>
                    <a:pt x="8829" y="1"/>
                  </a:ln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4173364" y="2280808"/>
              <a:ext cx="990440" cy="899676"/>
            </a:xfrm>
            <a:custGeom>
              <a:avLst/>
              <a:gdLst/>
              <a:ahLst/>
              <a:cxnLst/>
              <a:rect l="l" t="t" r="r" b="b"/>
              <a:pathLst>
                <a:path w="29572" h="26862" extrusionOk="0">
                  <a:moveTo>
                    <a:pt x="11423" y="0"/>
                  </a:moveTo>
                  <a:cubicBezTo>
                    <a:pt x="4349" y="7190"/>
                    <a:pt x="261" y="16786"/>
                    <a:pt x="0" y="26861"/>
                  </a:cubicBezTo>
                  <a:lnTo>
                    <a:pt x="25686" y="26861"/>
                  </a:lnTo>
                  <a:cubicBezTo>
                    <a:pt x="25933" y="23599"/>
                    <a:pt x="27310" y="20526"/>
                    <a:pt x="29571" y="18149"/>
                  </a:cubicBezTo>
                  <a:lnTo>
                    <a:pt x="11423" y="0"/>
                  </a:lnTo>
                  <a:close/>
                </a:path>
              </a:pathLst>
            </a:custGeom>
            <a:gradFill>
              <a:gsLst>
                <a:gs pos="0">
                  <a:schemeClr val="accent4"/>
                </a:gs>
                <a:gs pos="100000">
                  <a:schemeClr val="accent5"/>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5554040" y="1881723"/>
              <a:ext cx="891403" cy="988531"/>
            </a:xfrm>
            <a:custGeom>
              <a:avLst/>
              <a:gdLst/>
              <a:ahLst/>
              <a:cxnLst/>
              <a:rect l="l" t="t" r="r" b="b"/>
              <a:pathLst>
                <a:path w="26615" h="29515" extrusionOk="0">
                  <a:moveTo>
                    <a:pt x="1" y="1"/>
                  </a:moveTo>
                  <a:lnTo>
                    <a:pt x="15" y="25687"/>
                  </a:lnTo>
                  <a:cubicBezTo>
                    <a:pt x="3175" y="25992"/>
                    <a:pt x="6147" y="27340"/>
                    <a:pt x="8466" y="29514"/>
                  </a:cubicBezTo>
                  <a:lnTo>
                    <a:pt x="26615" y="11366"/>
                  </a:lnTo>
                  <a:cubicBezTo>
                    <a:pt x="19483" y="4379"/>
                    <a:pt x="9988" y="320"/>
                    <a:pt x="1" y="1"/>
                  </a:cubicBezTo>
                  <a:close/>
                </a:path>
              </a:pathLst>
            </a:custGeom>
            <a:gradFill>
              <a:gsLst>
                <a:gs pos="0">
                  <a:schemeClr val="accent6"/>
                </a:gs>
                <a:gs pos="100000">
                  <a:srgbClr val="A2E4E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4595219" y="1880751"/>
              <a:ext cx="904030" cy="970077"/>
            </a:xfrm>
            <a:custGeom>
              <a:avLst/>
              <a:gdLst/>
              <a:ahLst/>
              <a:cxnLst/>
              <a:rect l="l" t="t" r="r" b="b"/>
              <a:pathLst>
                <a:path w="26992" h="28964" extrusionOk="0">
                  <a:moveTo>
                    <a:pt x="26992" y="1"/>
                  </a:moveTo>
                  <a:cubicBezTo>
                    <a:pt x="16961" y="73"/>
                    <a:pt x="7321" y="3929"/>
                    <a:pt x="1" y="10800"/>
                  </a:cubicBezTo>
                  <a:lnTo>
                    <a:pt x="18178" y="28963"/>
                  </a:lnTo>
                  <a:cubicBezTo>
                    <a:pt x="20657" y="26905"/>
                    <a:pt x="23774" y="25745"/>
                    <a:pt x="26992" y="25673"/>
                  </a:cubicBezTo>
                  <a:lnTo>
                    <a:pt x="26992" y="1"/>
                  </a:lnTo>
                  <a:close/>
                </a:path>
              </a:pathLst>
            </a:custGeom>
            <a:gradFill>
              <a:gsLst>
                <a:gs pos="0">
                  <a:schemeClr val="accent4"/>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88F2D54C-B661-49F5-8CEE-27496D3574C4}"/>
              </a:ext>
            </a:extLst>
          </p:cNvPr>
          <p:cNvSpPr txBox="1"/>
          <p:nvPr/>
        </p:nvSpPr>
        <p:spPr>
          <a:xfrm>
            <a:off x="4656874" y="4912668"/>
            <a:ext cx="4487126" cy="230832"/>
          </a:xfrm>
          <a:prstGeom prst="rect">
            <a:avLst/>
          </a:prstGeom>
          <a:noFill/>
        </p:spPr>
        <p:txBody>
          <a:bodyPr wrap="none" rtlCol="0">
            <a:spAutoFit/>
          </a:bodyPr>
          <a:lstStyle/>
          <a:p>
            <a:r>
              <a:rPr lang="cs-CZ" sz="900" dirty="0" err="1"/>
              <a:t>Author</a:t>
            </a:r>
            <a:r>
              <a:rPr lang="cs-CZ" sz="900" dirty="0"/>
              <a:t>: Michaela Fajkusová (PhD </a:t>
            </a:r>
            <a:r>
              <a:rPr lang="cs-CZ" sz="900" dirty="0" err="1"/>
              <a:t>Studies</a:t>
            </a:r>
            <a:r>
              <a:rPr lang="cs-CZ" sz="900" dirty="0"/>
              <a:t> </a:t>
            </a:r>
            <a:r>
              <a:rPr lang="cs-CZ" sz="900" dirty="0" err="1"/>
              <a:t>Coordinator</a:t>
            </a:r>
            <a:r>
              <a:rPr lang="cs-CZ" sz="900" dirty="0"/>
              <a:t>, CEITEC Masaryk University)</a:t>
            </a:r>
            <a:endParaRPr lang="en-GB" sz="900" dirty="0"/>
          </a:p>
        </p:txBody>
      </p:sp>
      <p:pic>
        <p:nvPicPr>
          <p:cNvPr id="4" name="Obrázek 3">
            <a:extLst>
              <a:ext uri="{FF2B5EF4-FFF2-40B4-BE49-F238E27FC236}">
                <a16:creationId xmlns:a16="http://schemas.microsoft.com/office/drawing/2014/main" id="{6D784C1A-F898-423C-BD51-FD08AFBE0704}"/>
              </a:ext>
            </a:extLst>
          </p:cNvPr>
          <p:cNvPicPr>
            <a:picLocks noChangeAspect="1"/>
          </p:cNvPicPr>
          <p:nvPr/>
        </p:nvPicPr>
        <p:blipFill>
          <a:blip r:embed="rId3"/>
          <a:stretch>
            <a:fillRect/>
          </a:stretch>
        </p:blipFill>
        <p:spPr>
          <a:xfrm>
            <a:off x="1242505" y="4404453"/>
            <a:ext cx="500482" cy="500482"/>
          </a:xfrm>
          <a:prstGeom prst="rect">
            <a:avLst/>
          </a:prstGeom>
        </p:spPr>
      </p:pic>
      <p:pic>
        <p:nvPicPr>
          <p:cNvPr id="6" name="Obrázek 5">
            <a:extLst>
              <a:ext uri="{FF2B5EF4-FFF2-40B4-BE49-F238E27FC236}">
                <a16:creationId xmlns:a16="http://schemas.microsoft.com/office/drawing/2014/main" id="{7401926D-E940-4746-9406-CBEE27AD9280}"/>
              </a:ext>
            </a:extLst>
          </p:cNvPr>
          <p:cNvPicPr>
            <a:picLocks noChangeAspect="1"/>
          </p:cNvPicPr>
          <p:nvPr/>
        </p:nvPicPr>
        <p:blipFill>
          <a:blip r:embed="rId4"/>
          <a:stretch>
            <a:fillRect/>
          </a:stretch>
        </p:blipFill>
        <p:spPr>
          <a:xfrm>
            <a:off x="505323" y="4429623"/>
            <a:ext cx="619316" cy="412619"/>
          </a:xfrm>
          <a:prstGeom prst="rect">
            <a:avLst/>
          </a:prstGeom>
        </p:spPr>
      </p:pic>
      <p:sp>
        <p:nvSpPr>
          <p:cNvPr id="7" name="TextovéPole 6">
            <a:extLst>
              <a:ext uri="{FF2B5EF4-FFF2-40B4-BE49-F238E27FC236}">
                <a16:creationId xmlns:a16="http://schemas.microsoft.com/office/drawing/2014/main" id="{8467A736-5FAA-41E0-9FED-F103C2FC3E5F}"/>
              </a:ext>
            </a:extLst>
          </p:cNvPr>
          <p:cNvSpPr txBox="1"/>
          <p:nvPr/>
        </p:nvSpPr>
        <p:spPr>
          <a:xfrm>
            <a:off x="1773699" y="4429623"/>
            <a:ext cx="2517862" cy="415498"/>
          </a:xfrm>
          <a:prstGeom prst="rect">
            <a:avLst/>
          </a:prstGeom>
          <a:noFill/>
        </p:spPr>
        <p:txBody>
          <a:bodyPr wrap="square" rtlCol="0">
            <a:spAutoFit/>
          </a:bodyPr>
          <a:lstStyle/>
          <a:p>
            <a:pPr algn="just"/>
            <a:r>
              <a:rPr lang="en-US" sz="700" b="0" i="0" u="none" strike="noStrike" baseline="0" dirty="0">
                <a:solidFill>
                  <a:srgbClr val="00002C"/>
                </a:solidFill>
                <a:latin typeface="OpenSans-Light"/>
              </a:rPr>
              <a:t>This project has received funding from the European Union’s Horizon 2020 research and innovation </a:t>
            </a:r>
            <a:r>
              <a:rPr lang="en-US" sz="700" b="0" i="0" u="none" strike="noStrike" baseline="0" dirty="0" err="1">
                <a:solidFill>
                  <a:srgbClr val="00002C"/>
                </a:solidFill>
                <a:latin typeface="OpenSans-Light"/>
              </a:rPr>
              <a:t>programme</a:t>
            </a:r>
            <a:r>
              <a:rPr lang="en-US" sz="700" b="0" i="0" u="none" strike="noStrike" baseline="0" dirty="0">
                <a:solidFill>
                  <a:srgbClr val="00002C"/>
                </a:solidFill>
                <a:latin typeface="OpenSans-Light"/>
              </a:rPr>
              <a:t> under grant agreement No. 952541.</a:t>
            </a:r>
            <a:endParaRPr lang="cs-CZ" sz="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8;p16"/>
          <p:cNvSpPr txBox="1"/>
          <p:nvPr/>
        </p:nvSpPr>
        <p:spPr>
          <a:xfrm>
            <a:off x="338690" y="1056739"/>
            <a:ext cx="1773900" cy="16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cs-CZ" sz="2800" dirty="0" err="1">
                <a:solidFill>
                  <a:schemeClr val="accent5"/>
                </a:solidFill>
                <a:latin typeface="Fira Sans Extra Condensed Medium"/>
                <a:ea typeface="Fira Sans Extra Condensed Medium"/>
                <a:cs typeface="Fira Sans Extra Condensed Medium"/>
                <a:sym typeface="Fira Sans Extra Condensed Medium"/>
              </a:rPr>
              <a:t>Year</a:t>
            </a:r>
            <a:r>
              <a:rPr lang="cs-CZ" sz="2800" dirty="0">
                <a:solidFill>
                  <a:schemeClr val="accent5"/>
                </a:solidFill>
                <a:latin typeface="Fira Sans Extra Condensed Medium"/>
                <a:ea typeface="Fira Sans Extra Condensed Medium"/>
                <a:cs typeface="Fira Sans Extra Condensed Medium"/>
                <a:sym typeface="Fira Sans Extra Condensed Medium"/>
              </a:rPr>
              <a:t> </a:t>
            </a:r>
            <a:r>
              <a:rPr lang="en-US" sz="2800" dirty="0">
                <a:solidFill>
                  <a:schemeClr val="accent5"/>
                </a:solidFill>
                <a:latin typeface="Fira Sans Extra Condensed Medium"/>
                <a:ea typeface="Fira Sans Extra Condensed Medium"/>
                <a:cs typeface="Fira Sans Extra Condensed Medium"/>
                <a:sym typeface="Fira Sans Extra Condensed Medium"/>
              </a:rPr>
              <a:t>4+</a:t>
            </a:r>
            <a:endParaRPr sz="2800" dirty="0">
              <a:solidFill>
                <a:schemeClr val="accent5"/>
              </a:solidFill>
              <a:latin typeface="Fira Sans Extra Condensed Medium"/>
              <a:ea typeface="Fira Sans Extra Condensed Medium"/>
              <a:cs typeface="Fira Sans Extra Condensed Medium"/>
              <a:sym typeface="Fira Sans Extra Condensed Medium"/>
            </a:endParaRPr>
          </a:p>
        </p:txBody>
      </p:sp>
      <p:sp>
        <p:nvSpPr>
          <p:cNvPr id="4" name="Google Shape;79;p16"/>
          <p:cNvSpPr txBox="1"/>
          <p:nvPr/>
        </p:nvSpPr>
        <p:spPr>
          <a:xfrm>
            <a:off x="371933" y="1457232"/>
            <a:ext cx="8222066" cy="346457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dirty="0">
                <a:solidFill>
                  <a:schemeClr val="accent3"/>
                </a:solidFill>
                <a:latin typeface="Fira Sans Extra Condensed"/>
                <a:ea typeface="Fira Sans Extra Condensed"/>
                <a:cs typeface="Fira Sans Extra Condensed"/>
                <a:sym typeface="Fira Sans Extra Condensed"/>
              </a:rPr>
              <a:t>PUBLICATION &amp; AUTHORSHIP</a:t>
            </a:r>
            <a:endParaRPr lang="en-GB" sz="1200" dirty="0">
              <a:solidFill>
                <a:schemeClr val="accent3"/>
              </a:solidFill>
              <a:latin typeface="Fira Sans Extra Condensed"/>
              <a:ea typeface="Fira Sans Extra Condensed"/>
              <a:cs typeface="Fira Sans Extra Condensed"/>
              <a:sym typeface="Fira Sans Extra Condensed"/>
            </a:endParaRPr>
          </a:p>
          <a:p>
            <a:pPr marL="0" lvl="0" indent="0" rtl="0">
              <a:spcBef>
                <a:spcPts val="0"/>
              </a:spcBef>
              <a:spcAft>
                <a:spcPts val="0"/>
              </a:spcAft>
              <a:buNone/>
            </a:pPr>
            <a:endParaRPr lang="en-GB" sz="400" dirty="0">
              <a:latin typeface="Fira Sans Extra Condensed"/>
              <a:ea typeface="Fira Sans Extra Condensed"/>
              <a:cs typeface="Fira Sans Extra Condensed"/>
              <a:sym typeface="Fira Sans Extra Condensed"/>
            </a:endParaRPr>
          </a:p>
          <a:p>
            <a:pPr lvl="0"/>
            <a:r>
              <a:rPr lang="en-GB" sz="1200" dirty="0">
                <a:latin typeface="Fira Sans Extra Condensed"/>
                <a:ea typeface="Fira Sans Extra Condensed"/>
                <a:cs typeface="Fira Sans Extra Condensed"/>
                <a:sym typeface="Fira Sans Extra Condensed"/>
              </a:rPr>
              <a:t>Aim to </a:t>
            </a:r>
            <a:r>
              <a:rPr lang="en-GB" sz="1200" dirty="0">
                <a:solidFill>
                  <a:schemeClr val="accent3"/>
                </a:solidFill>
                <a:latin typeface="Fira Sans Extra Condensed"/>
                <a:ea typeface="Fira Sans Extra Condensed"/>
                <a:cs typeface="Fira Sans Extra Condensed"/>
                <a:sym typeface="Fira Sans Extra Condensed"/>
              </a:rPr>
              <a:t>publish</a:t>
            </a:r>
            <a:r>
              <a:rPr lang="en-GB" sz="1200" dirty="0">
                <a:latin typeface="Fira Sans Extra Condensed"/>
                <a:ea typeface="Fira Sans Extra Condensed"/>
                <a:cs typeface="Fira Sans Extra Condensed"/>
                <a:sym typeface="Fira Sans Extra Condensed"/>
              </a:rPr>
              <a:t> your research </a:t>
            </a:r>
            <a:r>
              <a:rPr lang="en-GB" sz="1200" dirty="0">
                <a:solidFill>
                  <a:schemeClr val="accent3"/>
                </a:solidFill>
                <a:latin typeface="Fira Sans Extra Condensed"/>
                <a:ea typeface="Fira Sans Extra Condensed"/>
                <a:cs typeface="Fira Sans Extra Condensed"/>
                <a:sym typeface="Fira Sans Extra Condensed"/>
              </a:rPr>
              <a:t>in</a:t>
            </a:r>
            <a:r>
              <a:rPr lang="en-GB" sz="1200" dirty="0">
                <a:latin typeface="Fira Sans Extra Condensed"/>
                <a:ea typeface="Fira Sans Extra Condensed"/>
                <a:cs typeface="Fira Sans Extra Condensed"/>
                <a:sym typeface="Fira Sans Extra Condensed"/>
              </a:rPr>
              <a:t> </a:t>
            </a:r>
            <a:r>
              <a:rPr lang="en-GB" sz="1200" dirty="0">
                <a:solidFill>
                  <a:schemeClr val="accent3"/>
                </a:solidFill>
                <a:latin typeface="Fira Sans Extra Condensed"/>
                <a:ea typeface="Fira Sans Extra Condensed"/>
                <a:cs typeface="Fira Sans Extra Condensed"/>
                <a:sym typeface="Fira Sans Extra Condensed"/>
              </a:rPr>
              <a:t>high-impact peer-reviewed journals</a:t>
            </a:r>
            <a:r>
              <a:rPr lang="cs-CZ" sz="1200" dirty="0">
                <a:solidFill>
                  <a:schemeClr val="tx1"/>
                </a:solidFill>
                <a:latin typeface="Fira Sans Extra Condensed"/>
                <a:ea typeface="Fira Sans Extra Condensed"/>
                <a:cs typeface="Fira Sans Extra Condensed"/>
                <a:sym typeface="Fira Sans Extra Condensed"/>
              </a:rPr>
              <a:t>, </a:t>
            </a:r>
            <a:r>
              <a:rPr lang="en-GB" sz="1200" dirty="0">
                <a:solidFill>
                  <a:schemeClr val="tx1"/>
                </a:solidFill>
                <a:latin typeface="Fira Sans Extra Condensed"/>
                <a:ea typeface="Fira Sans Extra Condensed"/>
                <a:cs typeface="Fira Sans Extra Condensed"/>
                <a:sym typeface="Fira Sans Extra Condensed"/>
              </a:rPr>
              <a:t>leveraging the expertise</a:t>
            </a:r>
            <a:r>
              <a:rPr lang="cs-CZ" sz="1200" dirty="0">
                <a:solidFill>
                  <a:schemeClr val="tx1"/>
                </a:solidFill>
                <a:latin typeface="Fira Sans Extra Condensed"/>
                <a:ea typeface="Fira Sans Extra Condensed"/>
                <a:cs typeface="Fira Sans Extra Condensed"/>
                <a:sym typeface="Fira Sans Extra Condensed"/>
              </a:rPr>
              <a:t> </a:t>
            </a:r>
            <a:r>
              <a:rPr lang="en-GB" sz="1200" dirty="0">
                <a:solidFill>
                  <a:schemeClr val="tx1"/>
                </a:solidFill>
                <a:latin typeface="Fira Sans Extra Condensed"/>
                <a:ea typeface="Fira Sans Extra Condensed"/>
                <a:cs typeface="Fira Sans Extra Condensed"/>
                <a:sym typeface="Fira Sans Extra Condensed"/>
              </a:rPr>
              <a:t>of your </a:t>
            </a:r>
            <a:r>
              <a:rPr lang="cs-CZ" sz="1200" dirty="0">
                <a:solidFill>
                  <a:schemeClr val="tx1"/>
                </a:solidFill>
                <a:latin typeface="Fira Sans Extra Condensed"/>
                <a:ea typeface="Fira Sans Extra Condensed"/>
                <a:cs typeface="Fira Sans Extra Condensed"/>
                <a:sym typeface="Fira Sans Extra Condensed"/>
              </a:rPr>
              <a:t>supervisor</a:t>
            </a:r>
            <a:r>
              <a:rPr lang="en-GB" sz="1200" dirty="0">
                <a:latin typeface="Fira Sans Extra Condensed"/>
                <a:ea typeface="Fira Sans Extra Condensed"/>
                <a:cs typeface="Fira Sans Extra Condensed"/>
                <a:sym typeface="Fira Sans Extra Condensed"/>
              </a:rPr>
              <a:t>. Collaborate with experts in the field to increase the visibility and impact of your work. Be mindful of </a:t>
            </a:r>
            <a:r>
              <a:rPr lang="en-GB" sz="1200" dirty="0">
                <a:solidFill>
                  <a:schemeClr val="accent3"/>
                </a:solidFill>
                <a:latin typeface="Fira Sans Extra Condensed"/>
                <a:ea typeface="Fira Sans Extra Condensed"/>
                <a:cs typeface="Fira Sans Extra Condensed"/>
                <a:sym typeface="Fira Sans Extra Condensed"/>
              </a:rPr>
              <a:t>authorship guidelines and ethical considerations </a:t>
            </a:r>
            <a:r>
              <a:rPr lang="en-GB" sz="1200" dirty="0">
                <a:latin typeface="Fira Sans Extra Condensed"/>
                <a:ea typeface="Fira Sans Extra Condensed"/>
                <a:cs typeface="Fira Sans Extra Condensed"/>
                <a:sym typeface="Fira Sans Extra Condensed"/>
              </a:rPr>
              <a:t>while determining authorship order.</a:t>
            </a:r>
            <a:r>
              <a:rPr lang="cs-CZ" sz="1200" dirty="0">
                <a:latin typeface="Fira Sans Extra Condensed"/>
                <a:ea typeface="Fira Sans Extra Condensed"/>
                <a:cs typeface="Fira Sans Extra Condensed"/>
                <a:sym typeface="Fira Sans Extra Condensed"/>
              </a:rPr>
              <a:t> </a:t>
            </a:r>
            <a:endParaRPr lang="en-GB" sz="1200" dirty="0">
              <a:solidFill>
                <a:srgbClr val="FF0000"/>
              </a:solidFill>
              <a:latin typeface="Fira Sans Extra Condensed"/>
              <a:ea typeface="Fira Sans Extra Condensed"/>
              <a:cs typeface="Fira Sans Extra Condensed"/>
              <a:sym typeface="Fira Sans Extra Condensed"/>
            </a:endParaRPr>
          </a:p>
          <a:p>
            <a:pPr lvl="0"/>
            <a:endParaRPr lang="cs-CZ" sz="1200" dirty="0">
              <a:latin typeface="Fira Sans Extra Condensed"/>
              <a:ea typeface="Fira Sans Extra Condensed"/>
              <a:cs typeface="Fira Sans Extra Condensed"/>
              <a:sym typeface="Fira Sans Extra Condensed"/>
            </a:endParaRPr>
          </a:p>
          <a:p>
            <a:pPr marL="0" lvl="0" indent="0" rtl="0">
              <a:spcBef>
                <a:spcPts val="0"/>
              </a:spcBef>
              <a:spcAft>
                <a:spcPts val="0"/>
              </a:spcAft>
              <a:buNone/>
            </a:pPr>
            <a:r>
              <a:rPr lang="en-US" sz="1200" dirty="0">
                <a:solidFill>
                  <a:schemeClr val="accent5"/>
                </a:solidFill>
                <a:latin typeface="Fira Sans Extra Condensed"/>
                <a:ea typeface="Fira Sans Extra Condensed"/>
                <a:cs typeface="Fira Sans Extra Condensed"/>
                <a:sym typeface="Fira Sans Extra Condensed"/>
              </a:rPr>
              <a:t>JOB SEEKING</a:t>
            </a:r>
            <a:endParaRPr lang="en-GB" sz="1200" dirty="0">
              <a:solidFill>
                <a:schemeClr val="accent5"/>
              </a:solidFill>
              <a:latin typeface="Fira Sans Extra Condensed"/>
              <a:ea typeface="Fira Sans Extra Condensed"/>
              <a:cs typeface="Fira Sans Extra Condensed"/>
              <a:sym typeface="Fira Sans Extra Condensed"/>
            </a:endParaRPr>
          </a:p>
          <a:p>
            <a:pPr marL="0" lvl="0" indent="0" rtl="0">
              <a:spcBef>
                <a:spcPts val="0"/>
              </a:spcBef>
              <a:spcAft>
                <a:spcPts val="0"/>
              </a:spcAft>
              <a:buNone/>
            </a:pPr>
            <a:endParaRPr lang="en-GB" sz="400" dirty="0">
              <a:latin typeface="Fira Sans Extra Condensed"/>
              <a:ea typeface="Fira Sans Extra Condensed"/>
              <a:cs typeface="Fira Sans Extra Condensed"/>
              <a:sym typeface="Fira Sans Extra Condensed"/>
            </a:endParaRPr>
          </a:p>
          <a:p>
            <a:pPr lvl="0"/>
            <a:r>
              <a:rPr lang="en-GB" sz="1200" dirty="0">
                <a:latin typeface="Fira Sans Extra Condensed"/>
                <a:ea typeface="Fira Sans Extra Condensed"/>
                <a:cs typeface="Fira Sans Extra Condensed"/>
                <a:sym typeface="Fira Sans Extra Condensed"/>
              </a:rPr>
              <a:t>Alert your network to let them know you are on the job market. Attend </a:t>
            </a:r>
            <a:r>
              <a:rPr lang="en-GB" sz="1200" dirty="0">
                <a:solidFill>
                  <a:schemeClr val="accent3"/>
                </a:solidFill>
                <a:latin typeface="Fira Sans Extra Condensed"/>
                <a:ea typeface="Fira Sans Extra Condensed"/>
                <a:cs typeface="Fira Sans Extra Condensed"/>
                <a:sym typeface="Fira Sans Extra Condensed"/>
              </a:rPr>
              <a:t>job fairs </a:t>
            </a:r>
            <a:r>
              <a:rPr lang="en-GB" sz="1200" dirty="0">
                <a:latin typeface="Fira Sans Extra Condensed"/>
                <a:ea typeface="Fira Sans Extra Condensed"/>
                <a:cs typeface="Fira Sans Extra Condensed"/>
                <a:sym typeface="Fira Sans Extra Condensed"/>
              </a:rPr>
              <a:t>and networking events geared towards job seekers meeting recruiters. Visit the Career </a:t>
            </a:r>
            <a:r>
              <a:rPr lang="en-GB" sz="1200" dirty="0" err="1">
                <a:latin typeface="Fira Sans Extra Condensed"/>
                <a:ea typeface="Fira Sans Extra Condensed"/>
                <a:cs typeface="Fira Sans Extra Condensed"/>
                <a:sym typeface="Fira Sans Extra Condensed"/>
              </a:rPr>
              <a:t>Center</a:t>
            </a:r>
            <a:r>
              <a:rPr lang="en-GB" sz="1200" dirty="0">
                <a:latin typeface="Fira Sans Extra Condensed"/>
                <a:ea typeface="Fira Sans Extra Condensed"/>
                <a:cs typeface="Fira Sans Extra Condensed"/>
                <a:sym typeface="Fira Sans Extra Condensed"/>
              </a:rPr>
              <a:t> to </a:t>
            </a:r>
            <a:r>
              <a:rPr lang="en-GB" sz="1200" dirty="0">
                <a:solidFill>
                  <a:schemeClr val="accent3"/>
                </a:solidFill>
                <a:latin typeface="Fira Sans Extra Condensed"/>
                <a:ea typeface="Fira Sans Extra Condensed"/>
                <a:cs typeface="Fira Sans Extra Condensed"/>
                <a:sym typeface="Fira Sans Extra Condensed"/>
              </a:rPr>
              <a:t>practice interviewing</a:t>
            </a:r>
            <a:r>
              <a:rPr lang="en-GB" sz="1200" dirty="0">
                <a:latin typeface="Fira Sans Extra Condensed"/>
                <a:ea typeface="Fira Sans Extra Condensed"/>
                <a:cs typeface="Fira Sans Extra Condensed"/>
                <a:sym typeface="Fira Sans Extra Condensed"/>
              </a:rPr>
              <a:t>. Learn about job salaries in your field as well as </a:t>
            </a:r>
            <a:r>
              <a:rPr lang="en-GB" sz="1200" dirty="0">
                <a:solidFill>
                  <a:schemeClr val="accent3"/>
                </a:solidFill>
                <a:latin typeface="Fira Sans Extra Condensed"/>
                <a:ea typeface="Fira Sans Extra Condensed"/>
                <a:cs typeface="Fira Sans Extra Condensed"/>
                <a:sym typeface="Fira Sans Extra Condensed"/>
              </a:rPr>
              <a:t>negotiating a job offer</a:t>
            </a:r>
            <a:r>
              <a:rPr lang="en-GB" sz="1200" dirty="0">
                <a:latin typeface="Fira Sans Extra Condensed"/>
                <a:ea typeface="Fira Sans Extra Condensed"/>
                <a:cs typeface="Fira Sans Extra Condensed"/>
                <a:sym typeface="Fira Sans Extra Condensed"/>
              </a:rPr>
              <a:t>. Do not forget to balance your time between job-seeking activities and finishing your dissertation.</a:t>
            </a:r>
          </a:p>
          <a:p>
            <a:pPr lvl="0"/>
            <a:endParaRPr lang="cs-CZ" sz="1200" dirty="0">
              <a:latin typeface="Fira Sans Extra Condensed"/>
              <a:ea typeface="Fira Sans Extra Condensed"/>
              <a:cs typeface="Fira Sans Extra Condensed"/>
              <a:sym typeface="Fira Sans Extra Condensed"/>
            </a:endParaRPr>
          </a:p>
          <a:p>
            <a:pPr marL="0" lvl="0" indent="0" rtl="0">
              <a:spcBef>
                <a:spcPts val="0"/>
              </a:spcBef>
              <a:spcAft>
                <a:spcPts val="0"/>
              </a:spcAft>
              <a:buNone/>
            </a:pPr>
            <a:r>
              <a:rPr lang="en-US" sz="1200" dirty="0">
                <a:solidFill>
                  <a:schemeClr val="accent6"/>
                </a:solidFill>
                <a:latin typeface="Fira Sans Extra Condensed"/>
                <a:ea typeface="Fira Sans Extra Condensed"/>
                <a:cs typeface="Fira Sans Extra Condensed"/>
                <a:sym typeface="Fira Sans Extra Condensed"/>
              </a:rPr>
              <a:t>EXPERIENCE AND TRANSFERABLE SKILLS</a:t>
            </a:r>
          </a:p>
          <a:p>
            <a:pPr marL="0" lvl="0" indent="0" rtl="0">
              <a:spcBef>
                <a:spcPts val="0"/>
              </a:spcBef>
              <a:spcAft>
                <a:spcPts val="0"/>
              </a:spcAft>
              <a:buNone/>
            </a:pPr>
            <a:endParaRPr lang="en-US" sz="400" dirty="0">
              <a:solidFill>
                <a:schemeClr val="accent6"/>
              </a:solidFill>
              <a:latin typeface="Fira Sans Extra Condensed"/>
              <a:ea typeface="Fira Sans Extra Condensed"/>
              <a:cs typeface="Fira Sans Extra Condensed"/>
              <a:sym typeface="Fira Sans Extra Condensed"/>
            </a:endParaRPr>
          </a:p>
          <a:p>
            <a:pPr marL="0" lvl="0" indent="0" rtl="0">
              <a:spcBef>
                <a:spcPts val="0"/>
              </a:spcBef>
              <a:spcAft>
                <a:spcPts val="0"/>
              </a:spcAft>
              <a:buNone/>
            </a:pPr>
            <a:r>
              <a:rPr lang="en-GB" sz="1200" dirty="0">
                <a:solidFill>
                  <a:schemeClr val="tx1"/>
                </a:solidFill>
                <a:latin typeface="Fira Sans Extra Condensed"/>
                <a:ea typeface="Fira Sans Extra Condensed"/>
                <a:cs typeface="Fira Sans Extra Condensed"/>
                <a:sym typeface="Fira Sans Extra Condensed"/>
              </a:rPr>
              <a:t>Conduct thorough research and actively </a:t>
            </a:r>
            <a:r>
              <a:rPr lang="en-GB" sz="1200" dirty="0">
                <a:solidFill>
                  <a:schemeClr val="accent3"/>
                </a:solidFill>
                <a:latin typeface="Fira Sans Extra Condensed"/>
                <a:ea typeface="Fira Sans Extra Condensed"/>
                <a:cs typeface="Fira Sans Extra Condensed"/>
                <a:sym typeface="Fira Sans Extra Condensed"/>
              </a:rPr>
              <a:t>pursue summer internships</a:t>
            </a:r>
            <a:r>
              <a:rPr lang="en-GB" sz="1200" dirty="0">
                <a:solidFill>
                  <a:schemeClr val="tx1"/>
                </a:solidFill>
                <a:latin typeface="Fira Sans Extra Condensed"/>
                <a:ea typeface="Fira Sans Extra Condensed"/>
                <a:cs typeface="Fira Sans Extra Condensed"/>
                <a:sym typeface="Fira Sans Extra Condensed"/>
              </a:rPr>
              <a:t>, employment opportunities, or volunteer work to delve into new experiences and </a:t>
            </a:r>
            <a:r>
              <a:rPr lang="en-GB" sz="1200" dirty="0">
                <a:solidFill>
                  <a:schemeClr val="accent3"/>
                </a:solidFill>
                <a:latin typeface="Fira Sans Extra Condensed"/>
                <a:ea typeface="Fira Sans Extra Condensed"/>
                <a:cs typeface="Fira Sans Extra Condensed"/>
                <a:sym typeface="Fira Sans Extra Condensed"/>
              </a:rPr>
              <a:t>refine your transferable skills</a:t>
            </a:r>
            <a:r>
              <a:rPr lang="en-GB" sz="1200" dirty="0">
                <a:solidFill>
                  <a:schemeClr val="tx1"/>
                </a:solidFill>
                <a:latin typeface="Fira Sans Extra Condensed"/>
                <a:ea typeface="Fira Sans Extra Condensed"/>
                <a:cs typeface="Fira Sans Extra Condensed"/>
                <a:sym typeface="Fira Sans Extra Condensed"/>
              </a:rPr>
              <a:t>. This is particularly beneficial if you have not yet secured a job or if your current employment is scheduled to begin in the fall. </a:t>
            </a:r>
            <a:endParaRPr lang="en-GB" sz="1200" dirty="0">
              <a:latin typeface="Fira Sans Extra Condensed"/>
              <a:ea typeface="Fira Sans Extra Condensed"/>
              <a:cs typeface="Fira Sans Extra Condensed"/>
              <a:sym typeface="Fira Sans Extra Condensed"/>
            </a:endParaRPr>
          </a:p>
        </p:txBody>
      </p:sp>
      <p:grpSp>
        <p:nvGrpSpPr>
          <p:cNvPr id="8" name="Google Shape;91;p16"/>
          <p:cNvGrpSpPr/>
          <p:nvPr/>
        </p:nvGrpSpPr>
        <p:grpSpPr>
          <a:xfrm>
            <a:off x="338690" y="146913"/>
            <a:ext cx="8288553" cy="811232"/>
            <a:chOff x="427675" y="2363506"/>
            <a:chExt cx="8288553" cy="811232"/>
          </a:xfrm>
        </p:grpSpPr>
        <p:sp>
          <p:nvSpPr>
            <p:cNvPr id="9" name="Google Shape;92;p16"/>
            <p:cNvSpPr/>
            <p:nvPr/>
          </p:nvSpPr>
          <p:spPr>
            <a:xfrm>
              <a:off x="427675" y="2430759"/>
              <a:ext cx="8288553" cy="675995"/>
            </a:xfrm>
            <a:custGeom>
              <a:avLst/>
              <a:gdLst/>
              <a:ahLst/>
              <a:cxnLst/>
              <a:rect l="l" t="t" r="r" b="b"/>
              <a:pathLst>
                <a:path w="108188" h="12212" extrusionOk="0">
                  <a:moveTo>
                    <a:pt x="107422" y="9070"/>
                  </a:moveTo>
                  <a:cubicBezTo>
                    <a:pt x="105362" y="8146"/>
                    <a:pt x="103805" y="6799"/>
                    <a:pt x="102155" y="5360"/>
                  </a:cubicBezTo>
                  <a:cubicBezTo>
                    <a:pt x="99118" y="2720"/>
                    <a:pt x="95976" y="0"/>
                    <a:pt x="89705" y="0"/>
                  </a:cubicBezTo>
                  <a:cubicBezTo>
                    <a:pt x="83435" y="0"/>
                    <a:pt x="80293" y="2733"/>
                    <a:pt x="77243" y="5360"/>
                  </a:cubicBezTo>
                  <a:cubicBezTo>
                    <a:pt x="74352" y="7868"/>
                    <a:pt x="71619" y="10231"/>
                    <a:pt x="66088" y="10231"/>
                  </a:cubicBezTo>
                  <a:cubicBezTo>
                    <a:pt x="60556" y="10231"/>
                    <a:pt x="57837" y="7868"/>
                    <a:pt x="54932" y="5360"/>
                  </a:cubicBezTo>
                  <a:cubicBezTo>
                    <a:pt x="51896" y="2720"/>
                    <a:pt x="48754" y="0"/>
                    <a:pt x="42483" y="0"/>
                  </a:cubicBezTo>
                  <a:cubicBezTo>
                    <a:pt x="36212" y="0"/>
                    <a:pt x="33070" y="2720"/>
                    <a:pt x="30034" y="5360"/>
                  </a:cubicBezTo>
                  <a:cubicBezTo>
                    <a:pt x="27143" y="7868"/>
                    <a:pt x="24410" y="10231"/>
                    <a:pt x="18879" y="10231"/>
                  </a:cubicBezTo>
                  <a:cubicBezTo>
                    <a:pt x="13347" y="10231"/>
                    <a:pt x="10614" y="7868"/>
                    <a:pt x="7723" y="5360"/>
                  </a:cubicBezTo>
                  <a:cubicBezTo>
                    <a:pt x="6033" y="3895"/>
                    <a:pt x="4291" y="2390"/>
                    <a:pt x="1967" y="1347"/>
                  </a:cubicBezTo>
                  <a:cubicBezTo>
                    <a:pt x="779" y="845"/>
                    <a:pt x="0" y="2588"/>
                    <a:pt x="1149" y="3142"/>
                  </a:cubicBezTo>
                  <a:cubicBezTo>
                    <a:pt x="3208" y="4066"/>
                    <a:pt x="4766" y="5426"/>
                    <a:pt x="6416" y="6852"/>
                  </a:cubicBezTo>
                  <a:cubicBezTo>
                    <a:pt x="9466" y="9492"/>
                    <a:pt x="12608" y="12212"/>
                    <a:pt x="18879" y="12212"/>
                  </a:cubicBezTo>
                  <a:cubicBezTo>
                    <a:pt x="25149" y="12212"/>
                    <a:pt x="28278" y="9492"/>
                    <a:pt x="31328" y="6852"/>
                  </a:cubicBezTo>
                  <a:cubicBezTo>
                    <a:pt x="34219" y="4344"/>
                    <a:pt x="36952" y="1980"/>
                    <a:pt x="42483" y="1980"/>
                  </a:cubicBezTo>
                  <a:cubicBezTo>
                    <a:pt x="48015" y="1980"/>
                    <a:pt x="50747" y="4344"/>
                    <a:pt x="53639" y="6852"/>
                  </a:cubicBezTo>
                  <a:cubicBezTo>
                    <a:pt x="56675" y="9492"/>
                    <a:pt x="59817" y="12212"/>
                    <a:pt x="66088" y="12212"/>
                  </a:cubicBezTo>
                  <a:cubicBezTo>
                    <a:pt x="72358" y="12212"/>
                    <a:pt x="75500" y="9492"/>
                    <a:pt x="78550" y="6852"/>
                  </a:cubicBezTo>
                  <a:cubicBezTo>
                    <a:pt x="81441" y="4344"/>
                    <a:pt x="84174" y="1980"/>
                    <a:pt x="89705" y="1980"/>
                  </a:cubicBezTo>
                  <a:cubicBezTo>
                    <a:pt x="95237" y="1980"/>
                    <a:pt x="97970" y="4344"/>
                    <a:pt x="100861" y="6852"/>
                  </a:cubicBezTo>
                  <a:cubicBezTo>
                    <a:pt x="102551" y="8317"/>
                    <a:pt x="104293" y="9822"/>
                    <a:pt x="106617" y="10878"/>
                  </a:cubicBezTo>
                  <a:cubicBezTo>
                    <a:pt x="107118" y="11129"/>
                    <a:pt x="107726" y="10905"/>
                    <a:pt x="107950" y="10390"/>
                  </a:cubicBezTo>
                  <a:cubicBezTo>
                    <a:pt x="108188" y="9875"/>
                    <a:pt x="107950" y="9281"/>
                    <a:pt x="107422" y="9070"/>
                  </a:cubicBezTo>
                  <a:close/>
                </a:path>
              </a:pathLst>
            </a:custGeom>
            <a:gradFill>
              <a:gsLst>
                <a:gs pos="0">
                  <a:schemeClr val="accent1"/>
                </a:gs>
                <a:gs pos="17000">
                  <a:schemeClr val="accent2"/>
                </a:gs>
                <a:gs pos="37000">
                  <a:schemeClr val="accent3"/>
                </a:gs>
                <a:gs pos="60000">
                  <a:schemeClr val="accent4"/>
                </a:gs>
                <a:gs pos="8400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93;p16"/>
            <p:cNvGrpSpPr/>
            <p:nvPr/>
          </p:nvGrpSpPr>
          <p:grpSpPr>
            <a:xfrm>
              <a:off x="1708067" y="2929847"/>
              <a:ext cx="245610" cy="244891"/>
              <a:chOff x="1177442" y="2884512"/>
              <a:chExt cx="245610" cy="244891"/>
            </a:xfrm>
          </p:grpSpPr>
          <p:sp>
            <p:nvSpPr>
              <p:cNvPr id="20" name="Google Shape;94;p16"/>
              <p:cNvSpPr/>
              <p:nvPr/>
            </p:nvSpPr>
            <p:spPr>
              <a:xfrm>
                <a:off x="1177442" y="2884512"/>
                <a:ext cx="245610" cy="244891"/>
              </a:xfrm>
              <a:custGeom>
                <a:avLst/>
                <a:gdLst/>
                <a:ahLst/>
                <a:cxnLst/>
                <a:rect l="l" t="t" r="r" b="b"/>
                <a:pathLst>
                  <a:path w="4437" h="4424" extrusionOk="0">
                    <a:moveTo>
                      <a:pt x="2219" y="1"/>
                    </a:moveTo>
                    <a:cubicBezTo>
                      <a:pt x="991" y="1"/>
                      <a:pt x="1" y="991"/>
                      <a:pt x="1" y="2206"/>
                    </a:cubicBezTo>
                    <a:cubicBezTo>
                      <a:pt x="1" y="3433"/>
                      <a:pt x="991" y="4423"/>
                      <a:pt x="2219" y="4423"/>
                    </a:cubicBezTo>
                    <a:cubicBezTo>
                      <a:pt x="3447" y="4423"/>
                      <a:pt x="4437" y="3433"/>
                      <a:pt x="4437" y="2206"/>
                    </a:cubicBezTo>
                    <a:cubicBezTo>
                      <a:pt x="4437" y="991"/>
                      <a:pt x="3447" y="1"/>
                      <a:pt x="2219"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p16"/>
              <p:cNvSpPr/>
              <p:nvPr/>
            </p:nvSpPr>
            <p:spPr>
              <a:xfrm>
                <a:off x="1234458" y="2940809"/>
                <a:ext cx="131579" cy="131579"/>
              </a:xfrm>
              <a:custGeom>
                <a:avLst/>
                <a:gdLst/>
                <a:ahLst/>
                <a:cxnLst/>
                <a:rect l="l" t="t" r="r" b="b"/>
                <a:pathLst>
                  <a:path w="2377" h="2377" extrusionOk="0">
                    <a:moveTo>
                      <a:pt x="2377" y="1189"/>
                    </a:moveTo>
                    <a:cubicBezTo>
                      <a:pt x="2377" y="1849"/>
                      <a:pt x="1849" y="2377"/>
                      <a:pt x="1189" y="2377"/>
                    </a:cubicBezTo>
                    <a:cubicBezTo>
                      <a:pt x="529" y="2377"/>
                      <a:pt x="1" y="1849"/>
                      <a:pt x="1" y="1189"/>
                    </a:cubicBezTo>
                    <a:cubicBezTo>
                      <a:pt x="1" y="529"/>
                      <a:pt x="529" y="0"/>
                      <a:pt x="1189" y="0"/>
                    </a:cubicBezTo>
                    <a:cubicBezTo>
                      <a:pt x="1849" y="0"/>
                      <a:pt x="2377" y="529"/>
                      <a:pt x="2377" y="118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96;p16"/>
            <p:cNvGrpSpPr/>
            <p:nvPr/>
          </p:nvGrpSpPr>
          <p:grpSpPr>
            <a:xfrm>
              <a:off x="3551407" y="2363506"/>
              <a:ext cx="245610" cy="244891"/>
              <a:chOff x="3804994" y="2454571"/>
              <a:chExt cx="245610" cy="244891"/>
            </a:xfrm>
          </p:grpSpPr>
          <p:sp>
            <p:nvSpPr>
              <p:cNvPr id="18" name="Google Shape;97;p16"/>
              <p:cNvSpPr/>
              <p:nvPr/>
            </p:nvSpPr>
            <p:spPr>
              <a:xfrm>
                <a:off x="3804994" y="2454571"/>
                <a:ext cx="245610" cy="244891"/>
              </a:xfrm>
              <a:custGeom>
                <a:avLst/>
                <a:gdLst/>
                <a:ahLst/>
                <a:cxnLst/>
                <a:rect l="l" t="t" r="r" b="b"/>
                <a:pathLst>
                  <a:path w="4437" h="4424" extrusionOk="0">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8;p16"/>
              <p:cNvSpPr/>
              <p:nvPr/>
            </p:nvSpPr>
            <p:spPr>
              <a:xfrm>
                <a:off x="3862010" y="2510868"/>
                <a:ext cx="131579" cy="131579"/>
              </a:xfrm>
              <a:custGeom>
                <a:avLst/>
                <a:gdLst/>
                <a:ahLst/>
                <a:cxnLst/>
                <a:rect l="l" t="t" r="r" b="b"/>
                <a:pathLst>
                  <a:path w="2377" h="2377" extrusionOk="0">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99;p16"/>
            <p:cNvGrpSpPr/>
            <p:nvPr/>
          </p:nvGrpSpPr>
          <p:grpSpPr>
            <a:xfrm>
              <a:off x="5394746" y="2929847"/>
              <a:ext cx="244891" cy="244891"/>
              <a:chOff x="5112380" y="3020912"/>
              <a:chExt cx="244891" cy="244891"/>
            </a:xfrm>
          </p:grpSpPr>
          <p:sp>
            <p:nvSpPr>
              <p:cNvPr id="16" name="Google Shape;100;p16"/>
              <p:cNvSpPr/>
              <p:nvPr/>
            </p:nvSpPr>
            <p:spPr>
              <a:xfrm>
                <a:off x="5112380" y="3020912"/>
                <a:ext cx="244891" cy="244891"/>
              </a:xfrm>
              <a:custGeom>
                <a:avLst/>
                <a:gdLst/>
                <a:ahLst/>
                <a:cxnLst/>
                <a:rect l="l" t="t" r="r" b="b"/>
                <a:pathLst>
                  <a:path w="4424" h="4424" extrusionOk="0">
                    <a:moveTo>
                      <a:pt x="2218" y="1"/>
                    </a:moveTo>
                    <a:cubicBezTo>
                      <a:pt x="991" y="1"/>
                      <a:pt x="1" y="991"/>
                      <a:pt x="1" y="2206"/>
                    </a:cubicBezTo>
                    <a:cubicBezTo>
                      <a:pt x="1" y="3433"/>
                      <a:pt x="991" y="4423"/>
                      <a:pt x="2218" y="4423"/>
                    </a:cubicBezTo>
                    <a:cubicBezTo>
                      <a:pt x="3433" y="4423"/>
                      <a:pt x="4423" y="3433"/>
                      <a:pt x="4423" y="2206"/>
                    </a:cubicBezTo>
                    <a:cubicBezTo>
                      <a:pt x="4423" y="991"/>
                      <a:pt x="3433" y="1"/>
                      <a:pt x="2218"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p16"/>
              <p:cNvSpPr/>
              <p:nvPr/>
            </p:nvSpPr>
            <p:spPr>
              <a:xfrm>
                <a:off x="5169396" y="3077209"/>
                <a:ext cx="130859" cy="131579"/>
              </a:xfrm>
              <a:custGeom>
                <a:avLst/>
                <a:gdLst/>
                <a:ahLst/>
                <a:cxnLst/>
                <a:rect l="l" t="t" r="r" b="b"/>
                <a:pathLst>
                  <a:path w="2364" h="2377" extrusionOk="0">
                    <a:moveTo>
                      <a:pt x="2363" y="1189"/>
                    </a:moveTo>
                    <a:cubicBezTo>
                      <a:pt x="2363" y="1849"/>
                      <a:pt x="1835" y="2377"/>
                      <a:pt x="1188" y="2377"/>
                    </a:cubicBezTo>
                    <a:cubicBezTo>
                      <a:pt x="528" y="2377"/>
                      <a:pt x="0" y="1849"/>
                      <a:pt x="0" y="1189"/>
                    </a:cubicBezTo>
                    <a:cubicBezTo>
                      <a:pt x="0" y="529"/>
                      <a:pt x="528" y="0"/>
                      <a:pt x="1188" y="0"/>
                    </a:cubicBezTo>
                    <a:cubicBezTo>
                      <a:pt x="1835" y="0"/>
                      <a:pt x="2363" y="529"/>
                      <a:pt x="2363" y="1189"/>
                    </a:cubicBezTo>
                    <a:close/>
                  </a:path>
                </a:pathLst>
              </a:custGeom>
              <a:gradFill>
                <a:gsLst>
                  <a:gs pos="0">
                    <a:schemeClr val="accent3"/>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2;p16"/>
            <p:cNvGrpSpPr/>
            <p:nvPr/>
          </p:nvGrpSpPr>
          <p:grpSpPr>
            <a:xfrm>
              <a:off x="7237366" y="2363506"/>
              <a:ext cx="244835" cy="244891"/>
              <a:chOff x="7723466" y="2521821"/>
              <a:chExt cx="244835" cy="244891"/>
            </a:xfrm>
          </p:grpSpPr>
          <p:sp>
            <p:nvSpPr>
              <p:cNvPr id="14" name="Google Shape;103;p16"/>
              <p:cNvSpPr/>
              <p:nvPr/>
            </p:nvSpPr>
            <p:spPr>
              <a:xfrm>
                <a:off x="7723466" y="2521821"/>
                <a:ext cx="244835" cy="244891"/>
              </a:xfrm>
              <a:custGeom>
                <a:avLst/>
                <a:gdLst/>
                <a:ahLst/>
                <a:cxnLst/>
                <a:rect l="l" t="t" r="r" b="b"/>
                <a:pathLst>
                  <a:path w="4423" h="4424" extrusionOk="0">
                    <a:moveTo>
                      <a:pt x="2205" y="1"/>
                    </a:moveTo>
                    <a:cubicBezTo>
                      <a:pt x="990" y="1"/>
                      <a:pt x="0" y="991"/>
                      <a:pt x="0" y="2205"/>
                    </a:cubicBezTo>
                    <a:cubicBezTo>
                      <a:pt x="0" y="3433"/>
                      <a:pt x="990" y="4423"/>
                      <a:pt x="2205" y="4423"/>
                    </a:cubicBezTo>
                    <a:cubicBezTo>
                      <a:pt x="3433" y="4423"/>
                      <a:pt x="4423" y="3433"/>
                      <a:pt x="4423" y="2205"/>
                    </a:cubicBezTo>
                    <a:cubicBezTo>
                      <a:pt x="4423" y="991"/>
                      <a:pt x="3433" y="1"/>
                      <a:pt x="2205"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4;p16"/>
              <p:cNvSpPr/>
              <p:nvPr/>
            </p:nvSpPr>
            <p:spPr>
              <a:xfrm>
                <a:off x="7780482" y="2578118"/>
                <a:ext cx="130859" cy="131579"/>
              </a:xfrm>
              <a:custGeom>
                <a:avLst/>
                <a:gdLst/>
                <a:ahLst/>
                <a:cxnLst/>
                <a:rect l="l" t="t" r="r" b="b"/>
                <a:pathLst>
                  <a:path w="2364" h="2377" extrusionOk="0">
                    <a:moveTo>
                      <a:pt x="2363" y="1188"/>
                    </a:moveTo>
                    <a:cubicBezTo>
                      <a:pt x="2363" y="1848"/>
                      <a:pt x="1835" y="2376"/>
                      <a:pt x="1175" y="2376"/>
                    </a:cubicBezTo>
                    <a:cubicBezTo>
                      <a:pt x="528" y="2376"/>
                      <a:pt x="0" y="1848"/>
                      <a:pt x="0" y="1188"/>
                    </a:cubicBezTo>
                    <a:cubicBezTo>
                      <a:pt x="0" y="528"/>
                      <a:pt x="528" y="0"/>
                      <a:pt x="1175" y="0"/>
                    </a:cubicBezTo>
                    <a:cubicBezTo>
                      <a:pt x="1835" y="0"/>
                      <a:pt x="2363" y="528"/>
                      <a:pt x="2363" y="1188"/>
                    </a:cubicBezTo>
                    <a:close/>
                  </a:path>
                </a:pathLst>
              </a:custGeom>
              <a:gradFill>
                <a:gsLst>
                  <a:gs pos="0">
                    <a:schemeClr val="accent4"/>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 name="Group 32">
            <a:extLst>
              <a:ext uri="{FF2B5EF4-FFF2-40B4-BE49-F238E27FC236}">
                <a16:creationId xmlns:a16="http://schemas.microsoft.com/office/drawing/2014/main" id="{830485F7-BC9F-4D92-9B95-42C4DB5DE290}"/>
              </a:ext>
            </a:extLst>
          </p:cNvPr>
          <p:cNvGrpSpPr/>
          <p:nvPr/>
        </p:nvGrpSpPr>
        <p:grpSpPr>
          <a:xfrm>
            <a:off x="7006198" y="444250"/>
            <a:ext cx="529200" cy="529200"/>
            <a:chOff x="6826573" y="2888988"/>
            <a:chExt cx="1063314" cy="1063314"/>
          </a:xfrm>
        </p:grpSpPr>
        <p:grpSp>
          <p:nvGrpSpPr>
            <p:cNvPr id="34" name="Google Shape;88;p16">
              <a:extLst>
                <a:ext uri="{FF2B5EF4-FFF2-40B4-BE49-F238E27FC236}">
                  <a16:creationId xmlns:a16="http://schemas.microsoft.com/office/drawing/2014/main" id="{3A0805C0-968A-4C7E-A73D-061C2714340D}"/>
                </a:ext>
              </a:extLst>
            </p:cNvPr>
            <p:cNvGrpSpPr/>
            <p:nvPr/>
          </p:nvGrpSpPr>
          <p:grpSpPr>
            <a:xfrm>
              <a:off x="6826573" y="2888988"/>
              <a:ext cx="1063314" cy="1063314"/>
              <a:chOff x="6826573" y="2888988"/>
              <a:chExt cx="1063314" cy="1063314"/>
            </a:xfrm>
          </p:grpSpPr>
          <p:sp>
            <p:nvSpPr>
              <p:cNvPr id="36" name="Google Shape;89;p16">
                <a:extLst>
                  <a:ext uri="{FF2B5EF4-FFF2-40B4-BE49-F238E27FC236}">
                    <a16:creationId xmlns:a16="http://schemas.microsoft.com/office/drawing/2014/main" id="{C1577702-E584-475D-8115-EC7229023EA5}"/>
                  </a:ext>
                </a:extLst>
              </p:cNvPr>
              <p:cNvSpPr/>
              <p:nvPr/>
            </p:nvSpPr>
            <p:spPr>
              <a:xfrm>
                <a:off x="6826573" y="2888988"/>
                <a:ext cx="1063314" cy="1063314"/>
              </a:xfrm>
              <a:custGeom>
                <a:avLst/>
                <a:gdLst/>
                <a:ahLst/>
                <a:cxnLst/>
                <a:rect l="l" t="t" r="r" b="b"/>
                <a:pathLst>
                  <a:path w="19209" h="19209" extrusionOk="0">
                    <a:moveTo>
                      <a:pt x="19209" y="9598"/>
                    </a:moveTo>
                    <a:cubicBezTo>
                      <a:pt x="19209" y="14905"/>
                      <a:pt x="14905" y="19209"/>
                      <a:pt x="9598" y="19209"/>
                    </a:cubicBezTo>
                    <a:cubicBezTo>
                      <a:pt x="4304" y="19209"/>
                      <a:pt x="0" y="14905"/>
                      <a:pt x="0" y="9598"/>
                    </a:cubicBezTo>
                    <a:cubicBezTo>
                      <a:pt x="0" y="4291"/>
                      <a:pt x="4304" y="0"/>
                      <a:pt x="9598" y="0"/>
                    </a:cubicBezTo>
                    <a:cubicBezTo>
                      <a:pt x="14905" y="0"/>
                      <a:pt x="19209" y="4291"/>
                      <a:pt x="19209" y="9598"/>
                    </a:cubicBezTo>
                    <a:close/>
                  </a:path>
                </a:pathLst>
              </a:custGeom>
              <a:gradFill>
                <a:gsLst>
                  <a:gs pos="0">
                    <a:schemeClr val="accent4"/>
                  </a:gs>
                  <a:gs pos="100000">
                    <a:schemeClr val="accent6"/>
                  </a:gs>
                </a:gsLst>
                <a:lin ang="0" scaled="0"/>
              </a:gra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0;p16">
                <a:extLst>
                  <a:ext uri="{FF2B5EF4-FFF2-40B4-BE49-F238E27FC236}">
                    <a16:creationId xmlns:a16="http://schemas.microsoft.com/office/drawing/2014/main" id="{BCA714D6-211C-444C-9A26-0C6B972BEC51}"/>
                  </a:ext>
                </a:extLst>
              </p:cNvPr>
              <p:cNvSpPr/>
              <p:nvPr/>
            </p:nvSpPr>
            <p:spPr>
              <a:xfrm>
                <a:off x="6900362" y="2962057"/>
                <a:ext cx="915738" cy="916457"/>
              </a:xfrm>
              <a:custGeom>
                <a:avLst/>
                <a:gdLst/>
                <a:ahLst/>
                <a:cxnLst/>
                <a:rect l="l" t="t" r="r" b="b"/>
                <a:pathLst>
                  <a:path w="16543" h="16556" extrusionOk="0">
                    <a:moveTo>
                      <a:pt x="8265" y="0"/>
                    </a:moveTo>
                    <a:cubicBezTo>
                      <a:pt x="3697" y="0"/>
                      <a:pt x="1" y="3710"/>
                      <a:pt x="1" y="8278"/>
                    </a:cubicBezTo>
                    <a:cubicBezTo>
                      <a:pt x="1" y="12845"/>
                      <a:pt x="3697" y="16555"/>
                      <a:pt x="8265" y="16555"/>
                    </a:cubicBezTo>
                    <a:cubicBezTo>
                      <a:pt x="12846" y="16555"/>
                      <a:pt x="16542" y="12845"/>
                      <a:pt x="16542" y="8278"/>
                    </a:cubicBezTo>
                    <a:cubicBezTo>
                      <a:pt x="16542" y="3710"/>
                      <a:pt x="12846" y="0"/>
                      <a:pt x="8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12;p16">
              <a:extLst>
                <a:ext uri="{FF2B5EF4-FFF2-40B4-BE49-F238E27FC236}">
                  <a16:creationId xmlns:a16="http://schemas.microsoft.com/office/drawing/2014/main" id="{1C1A68CF-8CDA-4F7A-9947-C63FF2B3C9AC}"/>
                </a:ext>
              </a:extLst>
            </p:cNvPr>
            <p:cNvSpPr/>
            <p:nvPr/>
          </p:nvSpPr>
          <p:spPr>
            <a:xfrm>
              <a:off x="7127575" y="3174728"/>
              <a:ext cx="466544" cy="457211"/>
            </a:xfrm>
            <a:custGeom>
              <a:avLst/>
              <a:gdLst/>
              <a:ahLst/>
              <a:cxnLst/>
              <a:rect l="l" t="t" r="r" b="b"/>
              <a:pathLst>
                <a:path w="12005" h="11815" extrusionOk="0">
                  <a:moveTo>
                    <a:pt x="6003" y="693"/>
                  </a:moveTo>
                  <a:cubicBezTo>
                    <a:pt x="6089" y="693"/>
                    <a:pt x="6176" y="725"/>
                    <a:pt x="6239" y="788"/>
                  </a:cubicBezTo>
                  <a:lnTo>
                    <a:pt x="8444" y="2993"/>
                  </a:lnTo>
                  <a:lnTo>
                    <a:pt x="7972" y="3466"/>
                  </a:lnTo>
                  <a:lnTo>
                    <a:pt x="7751" y="3214"/>
                  </a:lnTo>
                  <a:cubicBezTo>
                    <a:pt x="7562" y="3025"/>
                    <a:pt x="7279" y="2899"/>
                    <a:pt x="6995" y="2899"/>
                  </a:cubicBezTo>
                  <a:cubicBezTo>
                    <a:pt x="6711" y="2899"/>
                    <a:pt x="6459" y="3025"/>
                    <a:pt x="6239" y="3214"/>
                  </a:cubicBezTo>
                  <a:cubicBezTo>
                    <a:pt x="5861" y="3623"/>
                    <a:pt x="5861" y="4285"/>
                    <a:pt x="6239" y="4663"/>
                  </a:cubicBezTo>
                  <a:lnTo>
                    <a:pt x="6491" y="4915"/>
                  </a:lnTo>
                  <a:lnTo>
                    <a:pt x="6018" y="5388"/>
                  </a:lnTo>
                  <a:lnTo>
                    <a:pt x="5262" y="4631"/>
                  </a:lnTo>
                  <a:cubicBezTo>
                    <a:pt x="5199" y="4568"/>
                    <a:pt x="5113" y="4537"/>
                    <a:pt x="5026" y="4537"/>
                  </a:cubicBezTo>
                  <a:cubicBezTo>
                    <a:pt x="4939" y="4537"/>
                    <a:pt x="4853" y="4568"/>
                    <a:pt x="4790" y="4631"/>
                  </a:cubicBezTo>
                  <a:lnTo>
                    <a:pt x="4317" y="5104"/>
                  </a:lnTo>
                  <a:cubicBezTo>
                    <a:pt x="4254" y="5167"/>
                    <a:pt x="4167" y="5198"/>
                    <a:pt x="4081" y="5198"/>
                  </a:cubicBezTo>
                  <a:cubicBezTo>
                    <a:pt x="3994" y="5198"/>
                    <a:pt x="3907" y="5167"/>
                    <a:pt x="3844" y="5104"/>
                  </a:cubicBezTo>
                  <a:cubicBezTo>
                    <a:pt x="3718" y="4978"/>
                    <a:pt x="3718" y="4757"/>
                    <a:pt x="3844" y="4631"/>
                  </a:cubicBezTo>
                  <a:lnTo>
                    <a:pt x="4317" y="4159"/>
                  </a:lnTo>
                  <a:cubicBezTo>
                    <a:pt x="4443" y="4033"/>
                    <a:pt x="4443" y="3812"/>
                    <a:pt x="4317" y="3686"/>
                  </a:cubicBezTo>
                  <a:lnTo>
                    <a:pt x="3624" y="2993"/>
                  </a:lnTo>
                  <a:lnTo>
                    <a:pt x="5766" y="788"/>
                  </a:lnTo>
                  <a:cubicBezTo>
                    <a:pt x="5829" y="725"/>
                    <a:pt x="5916" y="693"/>
                    <a:pt x="6003" y="693"/>
                  </a:cubicBezTo>
                  <a:close/>
                  <a:moveTo>
                    <a:pt x="3088" y="3466"/>
                  </a:moveTo>
                  <a:lnTo>
                    <a:pt x="3561" y="3938"/>
                  </a:lnTo>
                  <a:lnTo>
                    <a:pt x="3340" y="4159"/>
                  </a:lnTo>
                  <a:cubicBezTo>
                    <a:pt x="2931" y="4568"/>
                    <a:pt x="2931" y="5230"/>
                    <a:pt x="3340" y="5608"/>
                  </a:cubicBezTo>
                  <a:cubicBezTo>
                    <a:pt x="3529" y="5813"/>
                    <a:pt x="3797" y="5915"/>
                    <a:pt x="4065" y="5915"/>
                  </a:cubicBezTo>
                  <a:cubicBezTo>
                    <a:pt x="4333" y="5915"/>
                    <a:pt x="4601" y="5813"/>
                    <a:pt x="4790" y="5608"/>
                  </a:cubicBezTo>
                  <a:lnTo>
                    <a:pt x="5042" y="5388"/>
                  </a:lnTo>
                  <a:lnTo>
                    <a:pt x="5514" y="5860"/>
                  </a:lnTo>
                  <a:lnTo>
                    <a:pt x="4758" y="6616"/>
                  </a:lnTo>
                  <a:cubicBezTo>
                    <a:pt x="4632" y="6711"/>
                    <a:pt x="4632" y="6963"/>
                    <a:pt x="4758" y="7089"/>
                  </a:cubicBezTo>
                  <a:lnTo>
                    <a:pt x="5231" y="7561"/>
                  </a:lnTo>
                  <a:cubicBezTo>
                    <a:pt x="5357" y="7656"/>
                    <a:pt x="5357" y="7908"/>
                    <a:pt x="5231" y="8002"/>
                  </a:cubicBezTo>
                  <a:cubicBezTo>
                    <a:pt x="5168" y="8065"/>
                    <a:pt x="5081" y="8097"/>
                    <a:pt x="4994" y="8097"/>
                  </a:cubicBezTo>
                  <a:cubicBezTo>
                    <a:pt x="4908" y="8097"/>
                    <a:pt x="4821" y="8065"/>
                    <a:pt x="4758" y="8002"/>
                  </a:cubicBezTo>
                  <a:lnTo>
                    <a:pt x="4286" y="7561"/>
                  </a:lnTo>
                  <a:cubicBezTo>
                    <a:pt x="4223" y="7498"/>
                    <a:pt x="4136" y="7467"/>
                    <a:pt x="4049" y="7467"/>
                  </a:cubicBezTo>
                  <a:cubicBezTo>
                    <a:pt x="3963" y="7467"/>
                    <a:pt x="3876" y="7498"/>
                    <a:pt x="3813" y="7561"/>
                  </a:cubicBezTo>
                  <a:lnTo>
                    <a:pt x="3088" y="8254"/>
                  </a:lnTo>
                  <a:lnTo>
                    <a:pt x="883" y="6049"/>
                  </a:lnTo>
                  <a:cubicBezTo>
                    <a:pt x="789" y="6018"/>
                    <a:pt x="789" y="5829"/>
                    <a:pt x="883" y="5671"/>
                  </a:cubicBezTo>
                  <a:lnTo>
                    <a:pt x="3088" y="3466"/>
                  </a:lnTo>
                  <a:close/>
                  <a:moveTo>
                    <a:pt x="8917" y="3529"/>
                  </a:moveTo>
                  <a:lnTo>
                    <a:pt x="11122" y="5671"/>
                  </a:lnTo>
                  <a:cubicBezTo>
                    <a:pt x="11248" y="5766"/>
                    <a:pt x="11248" y="6018"/>
                    <a:pt x="11122" y="6144"/>
                  </a:cubicBezTo>
                  <a:lnTo>
                    <a:pt x="8917" y="8349"/>
                  </a:lnTo>
                  <a:lnTo>
                    <a:pt x="8444" y="7876"/>
                  </a:lnTo>
                  <a:lnTo>
                    <a:pt x="8696" y="7624"/>
                  </a:lnTo>
                  <a:cubicBezTo>
                    <a:pt x="9074" y="7246"/>
                    <a:pt x="9074" y="6553"/>
                    <a:pt x="8696" y="6175"/>
                  </a:cubicBezTo>
                  <a:cubicBezTo>
                    <a:pt x="8491" y="5970"/>
                    <a:pt x="8224" y="5868"/>
                    <a:pt x="7956" y="5868"/>
                  </a:cubicBezTo>
                  <a:cubicBezTo>
                    <a:pt x="7688" y="5868"/>
                    <a:pt x="7420" y="5970"/>
                    <a:pt x="7216" y="6175"/>
                  </a:cubicBezTo>
                  <a:lnTo>
                    <a:pt x="6995" y="6396"/>
                  </a:lnTo>
                  <a:lnTo>
                    <a:pt x="6522" y="5923"/>
                  </a:lnTo>
                  <a:lnTo>
                    <a:pt x="7279" y="5198"/>
                  </a:lnTo>
                  <a:cubicBezTo>
                    <a:pt x="7373" y="5072"/>
                    <a:pt x="7373" y="4820"/>
                    <a:pt x="7279" y="4726"/>
                  </a:cubicBezTo>
                  <a:lnTo>
                    <a:pt x="6806" y="4222"/>
                  </a:lnTo>
                  <a:cubicBezTo>
                    <a:pt x="6680" y="4127"/>
                    <a:pt x="6680" y="3875"/>
                    <a:pt x="6806" y="3749"/>
                  </a:cubicBezTo>
                  <a:cubicBezTo>
                    <a:pt x="6869" y="3686"/>
                    <a:pt x="6963" y="3655"/>
                    <a:pt x="7026" y="3655"/>
                  </a:cubicBezTo>
                  <a:cubicBezTo>
                    <a:pt x="7121" y="3655"/>
                    <a:pt x="7216" y="3686"/>
                    <a:pt x="7279" y="3749"/>
                  </a:cubicBezTo>
                  <a:lnTo>
                    <a:pt x="7751" y="4222"/>
                  </a:lnTo>
                  <a:cubicBezTo>
                    <a:pt x="7798" y="4285"/>
                    <a:pt x="7885" y="4316"/>
                    <a:pt x="7976" y="4316"/>
                  </a:cubicBezTo>
                  <a:cubicBezTo>
                    <a:pt x="8066" y="4316"/>
                    <a:pt x="8161" y="4285"/>
                    <a:pt x="8224" y="4222"/>
                  </a:cubicBezTo>
                  <a:lnTo>
                    <a:pt x="8917" y="3529"/>
                  </a:lnTo>
                  <a:close/>
                  <a:moveTo>
                    <a:pt x="5987" y="6396"/>
                  </a:moveTo>
                  <a:lnTo>
                    <a:pt x="6711" y="7152"/>
                  </a:lnTo>
                  <a:cubicBezTo>
                    <a:pt x="6774" y="7215"/>
                    <a:pt x="6869" y="7246"/>
                    <a:pt x="6960" y="7246"/>
                  </a:cubicBezTo>
                  <a:cubicBezTo>
                    <a:pt x="7050" y="7246"/>
                    <a:pt x="7137" y="7215"/>
                    <a:pt x="7184" y="7152"/>
                  </a:cubicBezTo>
                  <a:lnTo>
                    <a:pt x="7657" y="6679"/>
                  </a:lnTo>
                  <a:cubicBezTo>
                    <a:pt x="7720" y="6616"/>
                    <a:pt x="7814" y="6585"/>
                    <a:pt x="7905" y="6585"/>
                  </a:cubicBezTo>
                  <a:cubicBezTo>
                    <a:pt x="7995" y="6585"/>
                    <a:pt x="8082" y="6616"/>
                    <a:pt x="8129" y="6679"/>
                  </a:cubicBezTo>
                  <a:cubicBezTo>
                    <a:pt x="8255" y="6805"/>
                    <a:pt x="8255" y="7026"/>
                    <a:pt x="8129" y="7152"/>
                  </a:cubicBezTo>
                  <a:lnTo>
                    <a:pt x="7657" y="7624"/>
                  </a:lnTo>
                  <a:cubicBezTo>
                    <a:pt x="7562" y="7750"/>
                    <a:pt x="7562" y="7971"/>
                    <a:pt x="7657" y="8097"/>
                  </a:cubicBezTo>
                  <a:lnTo>
                    <a:pt x="8381" y="8822"/>
                  </a:lnTo>
                  <a:lnTo>
                    <a:pt x="6239" y="11027"/>
                  </a:lnTo>
                  <a:cubicBezTo>
                    <a:pt x="6192" y="11074"/>
                    <a:pt x="6105" y="11098"/>
                    <a:pt x="6014" y="11098"/>
                  </a:cubicBezTo>
                  <a:cubicBezTo>
                    <a:pt x="5924" y="11098"/>
                    <a:pt x="5829" y="11074"/>
                    <a:pt x="5766" y="11027"/>
                  </a:cubicBezTo>
                  <a:lnTo>
                    <a:pt x="3561" y="8822"/>
                  </a:lnTo>
                  <a:lnTo>
                    <a:pt x="4034" y="8349"/>
                  </a:lnTo>
                  <a:lnTo>
                    <a:pt x="4286" y="8570"/>
                  </a:lnTo>
                  <a:cubicBezTo>
                    <a:pt x="4475" y="8774"/>
                    <a:pt x="4742" y="8877"/>
                    <a:pt x="5010" y="8877"/>
                  </a:cubicBezTo>
                  <a:cubicBezTo>
                    <a:pt x="5278" y="8877"/>
                    <a:pt x="5546" y="8774"/>
                    <a:pt x="5735" y="8570"/>
                  </a:cubicBezTo>
                  <a:cubicBezTo>
                    <a:pt x="6144" y="8191"/>
                    <a:pt x="6144" y="7498"/>
                    <a:pt x="5735" y="7120"/>
                  </a:cubicBezTo>
                  <a:lnTo>
                    <a:pt x="5514" y="6868"/>
                  </a:lnTo>
                  <a:lnTo>
                    <a:pt x="5987" y="6396"/>
                  </a:lnTo>
                  <a:close/>
                  <a:moveTo>
                    <a:pt x="5999" y="0"/>
                  </a:moveTo>
                  <a:cubicBezTo>
                    <a:pt x="5735" y="0"/>
                    <a:pt x="5467" y="95"/>
                    <a:pt x="5262" y="284"/>
                  </a:cubicBezTo>
                  <a:lnTo>
                    <a:pt x="379" y="5167"/>
                  </a:lnTo>
                  <a:cubicBezTo>
                    <a:pt x="1" y="5577"/>
                    <a:pt x="1" y="6238"/>
                    <a:pt x="379" y="6648"/>
                  </a:cubicBezTo>
                  <a:lnTo>
                    <a:pt x="5262" y="11531"/>
                  </a:lnTo>
                  <a:cubicBezTo>
                    <a:pt x="5467" y="11720"/>
                    <a:pt x="5735" y="11814"/>
                    <a:pt x="5999" y="11814"/>
                  </a:cubicBezTo>
                  <a:cubicBezTo>
                    <a:pt x="6262" y="11814"/>
                    <a:pt x="6522" y="11720"/>
                    <a:pt x="6711" y="11531"/>
                  </a:cubicBezTo>
                  <a:lnTo>
                    <a:pt x="11595" y="6648"/>
                  </a:lnTo>
                  <a:cubicBezTo>
                    <a:pt x="12004" y="6238"/>
                    <a:pt x="12004" y="5577"/>
                    <a:pt x="11595" y="5167"/>
                  </a:cubicBezTo>
                  <a:lnTo>
                    <a:pt x="6711" y="284"/>
                  </a:lnTo>
                  <a:cubicBezTo>
                    <a:pt x="6522" y="95"/>
                    <a:pt x="6262" y="0"/>
                    <a:pt x="5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61843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9;p16"/>
          <p:cNvSpPr txBox="1"/>
          <p:nvPr/>
        </p:nvSpPr>
        <p:spPr>
          <a:xfrm>
            <a:off x="371933" y="1457232"/>
            <a:ext cx="8222066" cy="346457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1200" dirty="0">
                <a:solidFill>
                  <a:srgbClr val="0099CC"/>
                </a:solidFill>
                <a:latin typeface="Fira Sans Extra Condensed"/>
                <a:ea typeface="Fira Sans Extra Condensed"/>
                <a:cs typeface="Fira Sans Extra Condensed"/>
                <a:sym typeface="Fira Sans Extra Condensed"/>
              </a:rPr>
              <a:t>TIPS</a:t>
            </a:r>
          </a:p>
          <a:p>
            <a:pPr marL="0" lvl="0" indent="0" rtl="0">
              <a:spcBef>
                <a:spcPts val="0"/>
              </a:spcBef>
              <a:spcAft>
                <a:spcPts val="0"/>
              </a:spcAft>
              <a:buNone/>
            </a:pPr>
            <a:endParaRPr lang="en-GB" sz="1200" dirty="0">
              <a:latin typeface="Fira Sans Extra Condensed"/>
              <a:ea typeface="Fira Sans Extra Condensed"/>
              <a:cs typeface="Fira Sans Extra Condensed"/>
              <a:sym typeface="Fira Sans Extra Condensed"/>
            </a:endParaRPr>
          </a:p>
          <a:p>
            <a:pPr marL="228600" lvl="0" indent="-228600">
              <a:spcAft>
                <a:spcPts val="600"/>
              </a:spcAft>
              <a:buFont typeface="Arial" panose="020B0604020202020204" pitchFamily="34" charset="0"/>
              <a:buChar char="•"/>
            </a:pPr>
            <a:r>
              <a:rPr lang="en-GB" sz="1200" dirty="0">
                <a:latin typeface="Fira Sans Extra Condensed"/>
                <a:ea typeface="Fira Sans Extra Condensed"/>
                <a:cs typeface="Fira Sans Extra Condensed"/>
                <a:sym typeface="Fira Sans Extra Condensed"/>
              </a:rPr>
              <a:t>Dedicate time to </a:t>
            </a:r>
            <a:r>
              <a:rPr lang="cs-CZ" sz="1200" dirty="0" err="1">
                <a:latin typeface="Fira Sans Extra Condensed"/>
                <a:ea typeface="Fira Sans Extra Condensed"/>
                <a:cs typeface="Fira Sans Extra Condensed"/>
                <a:sym typeface="Fira Sans Extra Condensed"/>
              </a:rPr>
              <a:t>carefully</a:t>
            </a:r>
            <a:r>
              <a:rPr lang="en-GB" sz="1200" dirty="0">
                <a:latin typeface="Fira Sans Extra Condensed"/>
                <a:ea typeface="Fira Sans Extra Condensed"/>
                <a:cs typeface="Fira Sans Extra Condensed"/>
                <a:sym typeface="Fira Sans Extra Condensed"/>
              </a:rPr>
              <a:t> </a:t>
            </a:r>
            <a:r>
              <a:rPr lang="en-GB" sz="1200" dirty="0">
                <a:solidFill>
                  <a:srgbClr val="0099CC"/>
                </a:solidFill>
                <a:latin typeface="Fira Sans Extra Condensed"/>
                <a:ea typeface="Fira Sans Extra Condensed"/>
                <a:cs typeface="Fira Sans Extra Condensed"/>
                <a:sym typeface="Fira Sans Extra Condensed"/>
              </a:rPr>
              <a:t>craft your cover letter</a:t>
            </a:r>
            <a:r>
              <a:rPr lang="en-GB" sz="1200" dirty="0">
                <a:latin typeface="Fira Sans Extra Condensed"/>
                <a:ea typeface="Fira Sans Extra Condensed"/>
                <a:cs typeface="Fira Sans Extra Condensed"/>
                <a:sym typeface="Fira Sans Extra Condensed"/>
              </a:rPr>
              <a:t>, contemplating </a:t>
            </a:r>
            <a:r>
              <a:rPr lang="en-GB" sz="1200" dirty="0">
                <a:solidFill>
                  <a:srgbClr val="0099CC"/>
                </a:solidFill>
                <a:latin typeface="Fira Sans Extra Condensed"/>
                <a:ea typeface="Fira Sans Extra Condensed"/>
                <a:cs typeface="Fira Sans Extra Condensed"/>
                <a:sym typeface="Fira Sans Extra Condensed"/>
              </a:rPr>
              <a:t>potential letter recommenders </a:t>
            </a:r>
            <a:r>
              <a:rPr lang="en-GB" sz="1200" dirty="0">
                <a:latin typeface="Fira Sans Extra Condensed"/>
                <a:ea typeface="Fira Sans Extra Condensed"/>
                <a:cs typeface="Fira Sans Extra Condensed"/>
                <a:sym typeface="Fira Sans Extra Condensed"/>
              </a:rPr>
              <a:t>and/or references</a:t>
            </a:r>
            <a:r>
              <a:rPr lang="cs-CZ" sz="1200" dirty="0">
                <a:latin typeface="Fira Sans Extra Condensed"/>
                <a:ea typeface="Fira Sans Extra Condensed"/>
                <a:cs typeface="Fira Sans Extra Condensed"/>
                <a:sym typeface="Fira Sans Extra Condensed"/>
              </a:rPr>
              <a:t>, </a:t>
            </a:r>
            <a:r>
              <a:rPr lang="en-GB" sz="1200" dirty="0">
                <a:latin typeface="Fira Sans Extra Condensed"/>
                <a:ea typeface="Fira Sans Extra Condensed"/>
                <a:cs typeface="Fira Sans Extra Condensed"/>
                <a:sym typeface="Fira Sans Extra Condensed"/>
              </a:rPr>
              <a:t>ensuring that one of them is your supervisor. If needed, arrange meetings with them to discuss your goals, provide them with an updated resume, and ensure they are well-informed about your aspirations.</a:t>
            </a:r>
          </a:p>
          <a:p>
            <a:pPr marL="228600" lvl="0" indent="-228600">
              <a:spcAft>
                <a:spcPts val="600"/>
              </a:spcAft>
              <a:buFont typeface="Arial" panose="020B0604020202020204" pitchFamily="34" charset="0"/>
              <a:buChar char="•"/>
            </a:pPr>
            <a:r>
              <a:rPr lang="en-GB" sz="1200" dirty="0">
                <a:latin typeface="Fira Sans Extra Condensed"/>
                <a:ea typeface="Fira Sans Extra Condensed"/>
                <a:cs typeface="Fira Sans Extra Condensed"/>
                <a:sym typeface="Fira Sans Extra Condensed"/>
              </a:rPr>
              <a:t>If considering a career in academia, become familiar with relevant journals and prominent figures in your field for potential publishing opportunities.</a:t>
            </a:r>
          </a:p>
          <a:p>
            <a:pPr marL="228600" lvl="0" indent="-228600">
              <a:spcAft>
                <a:spcPts val="600"/>
              </a:spcAft>
              <a:buFont typeface="Arial" panose="020B0604020202020204" pitchFamily="34" charset="0"/>
              <a:buChar char="•"/>
            </a:pPr>
            <a:r>
              <a:rPr lang="en-GB" sz="1200" dirty="0">
                <a:latin typeface="Fira Sans Extra Condensed"/>
                <a:ea typeface="Fira Sans Extra Condensed"/>
                <a:cs typeface="Fira Sans Extra Condensed"/>
                <a:sym typeface="Fira Sans Extra Condensed"/>
              </a:rPr>
              <a:t>Upon successfully finishing your PhD, do not forget to </a:t>
            </a:r>
            <a:r>
              <a:rPr lang="en-GB" sz="1200" dirty="0">
                <a:solidFill>
                  <a:srgbClr val="0099CC"/>
                </a:solidFill>
                <a:latin typeface="Fira Sans Extra Condensed"/>
                <a:ea typeface="Fira Sans Extra Condensed"/>
                <a:cs typeface="Fira Sans Extra Condensed"/>
                <a:sym typeface="Fira Sans Extra Condensed"/>
              </a:rPr>
              <a:t>stay in touch with your alma mater</a:t>
            </a:r>
            <a:r>
              <a:rPr lang="en-GB" sz="1200" dirty="0">
                <a:latin typeface="Fira Sans Extra Condensed"/>
                <a:ea typeface="Fira Sans Extra Condensed"/>
                <a:cs typeface="Fira Sans Extra Condensed"/>
                <a:sym typeface="Fira Sans Extra Condensed"/>
              </a:rPr>
              <a:t>. Cultivate these valuable connections, as they can prove immensely beneficial in your future career </a:t>
            </a:r>
            <a:r>
              <a:rPr lang="en-GB" sz="1200" dirty="0" err="1">
                <a:latin typeface="Fira Sans Extra Condensed"/>
                <a:ea typeface="Fira Sans Extra Condensed"/>
                <a:cs typeface="Fira Sans Extra Condensed"/>
                <a:sym typeface="Fira Sans Extra Condensed"/>
              </a:rPr>
              <a:t>endeavors</a:t>
            </a:r>
            <a:r>
              <a:rPr lang="en-GB" sz="1200" dirty="0">
                <a:latin typeface="Fira Sans Extra Condensed"/>
                <a:ea typeface="Fira Sans Extra Condensed"/>
                <a:cs typeface="Fira Sans Extra Condensed"/>
                <a:sym typeface="Fira Sans Extra Condensed"/>
              </a:rPr>
              <a:t>. Take advantage of any </a:t>
            </a:r>
            <a:r>
              <a:rPr lang="en-GB" sz="1200" dirty="0">
                <a:solidFill>
                  <a:srgbClr val="0099CC"/>
                </a:solidFill>
                <a:latin typeface="Fira Sans Extra Condensed"/>
                <a:ea typeface="Fira Sans Extra Condensed"/>
                <a:cs typeface="Fira Sans Extra Condensed"/>
                <a:sym typeface="Fira Sans Extra Condensed"/>
              </a:rPr>
              <a:t>alumni support programs </a:t>
            </a:r>
            <a:r>
              <a:rPr lang="en-GB" sz="1200" dirty="0">
                <a:latin typeface="Fira Sans Extra Condensed"/>
                <a:ea typeface="Fira Sans Extra Condensed"/>
                <a:cs typeface="Fira Sans Extra Condensed"/>
                <a:sym typeface="Fira Sans Extra Condensed"/>
              </a:rPr>
              <a:t>offered by your institute.</a:t>
            </a:r>
            <a:endParaRPr lang="cs-CZ" sz="1200" dirty="0">
              <a:latin typeface="Fira Sans Extra Condensed"/>
              <a:ea typeface="Fira Sans Extra Condensed"/>
              <a:cs typeface="Fira Sans Extra Condensed"/>
              <a:sym typeface="Fira Sans Extra Condensed"/>
            </a:endParaRPr>
          </a:p>
          <a:p>
            <a:pPr marL="228600" indent="-228600">
              <a:spcAft>
                <a:spcPts val="600"/>
              </a:spcAft>
              <a:buFont typeface="Arial" panose="020B0604020202020204" pitchFamily="34" charset="0"/>
              <a:buChar char="•"/>
            </a:pPr>
            <a:r>
              <a:rPr lang="cs-CZ" sz="1200" dirty="0" err="1">
                <a:solidFill>
                  <a:schemeClr val="tx1"/>
                </a:solidFill>
                <a:latin typeface="Fira Sans Extra Condensed"/>
                <a:ea typeface="Fira Sans Extra Condensed"/>
                <a:cs typeface="Fira Sans Extra Condensed"/>
                <a:sym typeface="Fira Sans Extra Condensed"/>
              </a:rPr>
              <a:t>During</a:t>
            </a:r>
            <a:r>
              <a:rPr lang="cs-CZ" sz="1200" dirty="0">
                <a:solidFill>
                  <a:schemeClr val="tx1"/>
                </a:solidFill>
                <a:latin typeface="Fira Sans Extra Condensed"/>
                <a:ea typeface="Fira Sans Extra Condensed"/>
                <a:cs typeface="Fira Sans Extra Condensed"/>
                <a:sym typeface="Fira Sans Extra Condensed"/>
              </a:rPr>
              <a:t> </a:t>
            </a:r>
            <a:r>
              <a:rPr lang="cs-CZ" sz="1200" dirty="0" err="1">
                <a:solidFill>
                  <a:schemeClr val="tx1"/>
                </a:solidFill>
                <a:latin typeface="Fira Sans Extra Condensed"/>
                <a:ea typeface="Fira Sans Extra Condensed"/>
                <a:cs typeface="Fira Sans Extra Condensed"/>
                <a:sym typeface="Fira Sans Extra Condensed"/>
              </a:rPr>
              <a:t>follow</a:t>
            </a:r>
            <a:r>
              <a:rPr lang="cs-CZ" sz="1200" dirty="0">
                <a:solidFill>
                  <a:schemeClr val="tx1"/>
                </a:solidFill>
                <a:latin typeface="Fira Sans Extra Condensed"/>
                <a:ea typeface="Fira Sans Extra Condensed"/>
                <a:cs typeface="Fira Sans Extra Condensed"/>
                <a:sym typeface="Fira Sans Extra Condensed"/>
              </a:rPr>
              <a:t>-up </a:t>
            </a:r>
            <a:r>
              <a:rPr lang="cs-CZ" sz="1200" dirty="0">
                <a:solidFill>
                  <a:srgbClr val="C00000"/>
                </a:solidFill>
                <a:latin typeface="Fira Sans Extra Condensed"/>
                <a:ea typeface="Fira Sans Extra Condensed"/>
                <a:cs typeface="Fira Sans Extra Condensed"/>
                <a:sym typeface="Fira Sans Extra Condensed"/>
              </a:rPr>
              <a:t>TAC </a:t>
            </a:r>
            <a:r>
              <a:rPr lang="cs-CZ" sz="1200" dirty="0" err="1">
                <a:solidFill>
                  <a:srgbClr val="C00000"/>
                </a:solidFill>
                <a:latin typeface="Fira Sans Extra Condensed"/>
                <a:ea typeface="Fira Sans Extra Condensed"/>
                <a:cs typeface="Fira Sans Extra Condensed"/>
                <a:sym typeface="Fira Sans Extra Condensed"/>
              </a:rPr>
              <a:t>meetings</a:t>
            </a:r>
            <a:r>
              <a:rPr lang="cs-CZ" sz="1200" dirty="0">
                <a:solidFill>
                  <a:schemeClr val="tx1"/>
                </a:solidFill>
                <a:latin typeface="Fira Sans Extra Condensed"/>
                <a:ea typeface="Fira Sans Extra Condensed"/>
                <a:cs typeface="Fira Sans Extra Condensed"/>
                <a:sym typeface="Fira Sans Extra Condensed"/>
              </a:rPr>
              <a:t>, </a:t>
            </a:r>
            <a:r>
              <a:rPr lang="cs-CZ" sz="1200" dirty="0" err="1">
                <a:solidFill>
                  <a:schemeClr val="tx1"/>
                </a:solidFill>
                <a:latin typeface="Fira Sans Extra Condensed"/>
                <a:ea typeface="Fira Sans Extra Condensed"/>
                <a:cs typeface="Fira Sans Extra Condensed"/>
                <a:sym typeface="Fira Sans Extra Condensed"/>
              </a:rPr>
              <a:t>be</a:t>
            </a:r>
            <a:r>
              <a:rPr lang="cs-CZ" sz="1200" dirty="0">
                <a:solidFill>
                  <a:schemeClr val="tx1"/>
                </a:solidFill>
                <a:latin typeface="Fira Sans Extra Condensed"/>
                <a:ea typeface="Fira Sans Extra Condensed"/>
                <a:cs typeface="Fira Sans Extra Condensed"/>
                <a:sym typeface="Fira Sans Extra Condensed"/>
              </a:rPr>
              <a:t> </a:t>
            </a:r>
            <a:r>
              <a:rPr lang="cs-CZ" sz="1200" dirty="0" err="1">
                <a:solidFill>
                  <a:schemeClr val="tx1"/>
                </a:solidFill>
                <a:latin typeface="Fira Sans Extra Condensed"/>
                <a:ea typeface="Fira Sans Extra Condensed"/>
                <a:cs typeface="Fira Sans Extra Condensed"/>
                <a:sym typeface="Fira Sans Extra Condensed"/>
              </a:rPr>
              <a:t>ready</a:t>
            </a:r>
            <a:r>
              <a:rPr lang="cs-CZ" sz="1200" dirty="0">
                <a:solidFill>
                  <a:schemeClr val="tx1"/>
                </a:solidFill>
                <a:latin typeface="Fira Sans Extra Condensed"/>
                <a:ea typeface="Fira Sans Extra Condensed"/>
                <a:cs typeface="Fira Sans Extra Condensed"/>
                <a:sym typeface="Fira Sans Extra Condensed"/>
              </a:rPr>
              <a:t> to </a:t>
            </a:r>
            <a:r>
              <a:rPr lang="cs-CZ" sz="1200" dirty="0" err="1">
                <a:solidFill>
                  <a:schemeClr val="tx1"/>
                </a:solidFill>
                <a:latin typeface="Fira Sans Extra Condensed"/>
                <a:ea typeface="Fira Sans Extra Condensed"/>
                <a:cs typeface="Fira Sans Extra Condensed"/>
                <a:sym typeface="Fira Sans Extra Condensed"/>
              </a:rPr>
              <a:t>articulate</a:t>
            </a:r>
            <a:r>
              <a:rPr lang="cs-CZ" sz="1200" dirty="0">
                <a:solidFill>
                  <a:schemeClr val="tx1"/>
                </a:solidFill>
                <a:latin typeface="Fira Sans Extra Condensed"/>
                <a:ea typeface="Fira Sans Extra Condensed"/>
                <a:cs typeface="Fira Sans Extra Condensed"/>
                <a:sym typeface="Fira Sans Extra Condensed"/>
              </a:rPr>
              <a:t> </a:t>
            </a:r>
            <a:r>
              <a:rPr lang="cs-CZ" sz="1200" dirty="0" err="1">
                <a:solidFill>
                  <a:schemeClr val="tx1"/>
                </a:solidFill>
                <a:latin typeface="Fira Sans Extra Condensed"/>
                <a:ea typeface="Fira Sans Extra Condensed"/>
                <a:cs typeface="Fira Sans Extra Condensed"/>
                <a:sym typeface="Fira Sans Extra Condensed"/>
              </a:rPr>
              <a:t>your</a:t>
            </a:r>
            <a:r>
              <a:rPr lang="en-GB" sz="1200" dirty="0">
                <a:solidFill>
                  <a:schemeClr val="tx1"/>
                </a:solidFill>
                <a:latin typeface="Fira Sans Extra Condensed"/>
                <a:ea typeface="Fira Sans Extra Condensed"/>
                <a:cs typeface="Fira Sans Extra Condensed"/>
                <a:sym typeface="Fira Sans Extra Condensed"/>
              </a:rPr>
              <a:t> plans for completing your studies and </a:t>
            </a:r>
            <a:r>
              <a:rPr lang="cs-CZ" sz="1200" dirty="0" err="1">
                <a:solidFill>
                  <a:schemeClr val="tx1"/>
                </a:solidFill>
                <a:latin typeface="Fira Sans Extra Condensed"/>
                <a:ea typeface="Fira Sans Extra Condensed"/>
                <a:cs typeface="Fira Sans Extra Condensed"/>
                <a:sym typeface="Fira Sans Extra Condensed"/>
              </a:rPr>
              <a:t>outline</a:t>
            </a:r>
            <a:r>
              <a:rPr lang="cs-CZ" sz="1200" dirty="0">
                <a:solidFill>
                  <a:schemeClr val="tx1"/>
                </a:solidFill>
                <a:latin typeface="Fira Sans Extra Condensed"/>
                <a:ea typeface="Fira Sans Extra Condensed"/>
                <a:cs typeface="Fira Sans Extra Condensed"/>
                <a:sym typeface="Fira Sans Extra Condensed"/>
              </a:rPr>
              <a:t> </a:t>
            </a:r>
            <a:r>
              <a:rPr lang="cs-CZ" sz="1200" dirty="0" err="1">
                <a:solidFill>
                  <a:schemeClr val="tx1"/>
                </a:solidFill>
                <a:latin typeface="Fira Sans Extra Condensed"/>
                <a:ea typeface="Fira Sans Extra Condensed"/>
                <a:cs typeface="Fira Sans Extra Condensed"/>
                <a:sym typeface="Fira Sans Extra Condensed"/>
              </a:rPr>
              <a:t>future</a:t>
            </a:r>
            <a:r>
              <a:rPr lang="cs-CZ" sz="1200" dirty="0">
                <a:solidFill>
                  <a:schemeClr val="tx1"/>
                </a:solidFill>
                <a:latin typeface="Fira Sans Extra Condensed"/>
                <a:ea typeface="Fira Sans Extra Condensed"/>
                <a:cs typeface="Fira Sans Extra Condensed"/>
                <a:sym typeface="Fira Sans Extra Condensed"/>
              </a:rPr>
              <a:t> </a:t>
            </a:r>
            <a:r>
              <a:rPr lang="cs-CZ" sz="1200" dirty="0" err="1">
                <a:solidFill>
                  <a:schemeClr val="tx1"/>
                </a:solidFill>
                <a:latin typeface="Fira Sans Extra Condensed"/>
                <a:ea typeface="Fira Sans Extra Condensed"/>
                <a:cs typeface="Fira Sans Extra Condensed"/>
                <a:sym typeface="Fira Sans Extra Condensed"/>
              </a:rPr>
              <a:t>career</a:t>
            </a:r>
            <a:r>
              <a:rPr lang="cs-CZ" sz="1200" dirty="0">
                <a:solidFill>
                  <a:schemeClr val="tx1"/>
                </a:solidFill>
                <a:latin typeface="Fira Sans Extra Condensed"/>
                <a:ea typeface="Fira Sans Extra Condensed"/>
                <a:cs typeface="Fira Sans Extra Condensed"/>
                <a:sym typeface="Fira Sans Extra Condensed"/>
              </a:rPr>
              <a:t> </a:t>
            </a:r>
            <a:r>
              <a:rPr lang="cs-CZ" sz="1200" dirty="0" err="1">
                <a:solidFill>
                  <a:schemeClr val="tx1"/>
                </a:solidFill>
                <a:latin typeface="Fira Sans Extra Condensed"/>
                <a:ea typeface="Fira Sans Extra Condensed"/>
                <a:cs typeface="Fira Sans Extra Condensed"/>
                <a:sym typeface="Fira Sans Extra Condensed"/>
              </a:rPr>
              <a:t>aspirations</a:t>
            </a:r>
            <a:r>
              <a:rPr lang="cs-CZ" sz="1200" dirty="0">
                <a:solidFill>
                  <a:schemeClr val="tx1"/>
                </a:solidFill>
                <a:latin typeface="Fira Sans Extra Condensed"/>
                <a:ea typeface="Fira Sans Extra Condensed"/>
                <a:cs typeface="Fira Sans Extra Condensed"/>
                <a:sym typeface="Fira Sans Extra Condensed"/>
              </a:rPr>
              <a:t>.</a:t>
            </a:r>
            <a:r>
              <a:rPr lang="cs-CZ" sz="1200" dirty="0">
                <a:solidFill>
                  <a:srgbClr val="C00000"/>
                </a:solidFill>
                <a:latin typeface="Fira Sans Extra Condensed"/>
                <a:ea typeface="Fira Sans Extra Condensed"/>
                <a:cs typeface="Fira Sans Extra Condensed"/>
                <a:sym typeface="Fira Sans Extra Condensed"/>
              </a:rPr>
              <a:t> </a:t>
            </a:r>
            <a:r>
              <a:rPr lang="en-GB" sz="1200" dirty="0">
                <a:solidFill>
                  <a:schemeClr val="tx1"/>
                </a:solidFill>
                <a:latin typeface="Fira Sans Extra Condensed"/>
                <a:ea typeface="Fira Sans Extra Condensed"/>
                <a:cs typeface="Fira Sans Extra Condensed"/>
                <a:sym typeface="Fira Sans Extra Condensed"/>
              </a:rPr>
              <a:t>If there are any reasons for delays in your study completion, use this opportunity to discuss them openly. The TAC members are here to assist you in refining your research plan and providing guidance for a successful academic journey.</a:t>
            </a:r>
            <a:endParaRPr lang="en-GB" sz="1200" dirty="0">
              <a:latin typeface="Fira Sans Extra Condensed"/>
              <a:ea typeface="Fira Sans Extra Condensed"/>
              <a:cs typeface="Fira Sans Extra Condensed"/>
              <a:sym typeface="Fira Sans Extra Condensed"/>
            </a:endParaRPr>
          </a:p>
        </p:txBody>
      </p:sp>
      <p:grpSp>
        <p:nvGrpSpPr>
          <p:cNvPr id="30" name="Google Shape;1878;p45"/>
          <p:cNvGrpSpPr/>
          <p:nvPr/>
        </p:nvGrpSpPr>
        <p:grpSpPr>
          <a:xfrm>
            <a:off x="797326" y="1457232"/>
            <a:ext cx="330007" cy="330009"/>
            <a:chOff x="-1333975" y="2365850"/>
            <a:chExt cx="292225" cy="293575"/>
          </a:xfrm>
          <a:solidFill>
            <a:srgbClr val="0099CC"/>
          </a:solidFill>
        </p:grpSpPr>
        <p:sp>
          <p:nvSpPr>
            <p:cNvPr id="31" name="Google Shape;1879;p45"/>
            <p:cNvSpPr/>
            <p:nvPr/>
          </p:nvSpPr>
          <p:spPr>
            <a:xfrm>
              <a:off x="-1285150" y="2365850"/>
              <a:ext cx="191225" cy="293575"/>
            </a:xfrm>
            <a:custGeom>
              <a:avLst/>
              <a:gdLst/>
              <a:ahLst/>
              <a:cxnLst/>
              <a:rect l="l" t="t" r="r" b="b"/>
              <a:pathLst>
                <a:path w="7649" h="11743" extrusionOk="0">
                  <a:moveTo>
                    <a:pt x="3813" y="684"/>
                  </a:moveTo>
                  <a:cubicBezTo>
                    <a:pt x="5545" y="684"/>
                    <a:pt x="6900" y="2039"/>
                    <a:pt x="6900" y="3740"/>
                  </a:cubicBezTo>
                  <a:cubicBezTo>
                    <a:pt x="6931" y="4780"/>
                    <a:pt x="6553" y="5347"/>
                    <a:pt x="6270" y="5788"/>
                  </a:cubicBezTo>
                  <a:cubicBezTo>
                    <a:pt x="5797" y="6544"/>
                    <a:pt x="5608" y="6922"/>
                    <a:pt x="5608" y="7930"/>
                  </a:cubicBezTo>
                  <a:cubicBezTo>
                    <a:pt x="5608" y="8119"/>
                    <a:pt x="5451" y="8277"/>
                    <a:pt x="5230" y="8277"/>
                  </a:cubicBezTo>
                  <a:lnTo>
                    <a:pt x="2489" y="8277"/>
                  </a:lnTo>
                  <a:cubicBezTo>
                    <a:pt x="2300" y="8277"/>
                    <a:pt x="2143" y="8119"/>
                    <a:pt x="2143" y="7930"/>
                  </a:cubicBezTo>
                  <a:cubicBezTo>
                    <a:pt x="2143" y="6922"/>
                    <a:pt x="1922" y="6576"/>
                    <a:pt x="1450" y="5820"/>
                  </a:cubicBezTo>
                  <a:cubicBezTo>
                    <a:pt x="1198" y="5347"/>
                    <a:pt x="567" y="4528"/>
                    <a:pt x="788" y="3205"/>
                  </a:cubicBezTo>
                  <a:cubicBezTo>
                    <a:pt x="1040" y="1819"/>
                    <a:pt x="2237" y="684"/>
                    <a:pt x="3813" y="684"/>
                  </a:cubicBezTo>
                  <a:close/>
                  <a:moveTo>
                    <a:pt x="4852" y="8907"/>
                  </a:moveTo>
                  <a:lnTo>
                    <a:pt x="4852" y="9569"/>
                  </a:lnTo>
                  <a:lnTo>
                    <a:pt x="4506" y="9569"/>
                  </a:lnTo>
                  <a:cubicBezTo>
                    <a:pt x="4285" y="9569"/>
                    <a:pt x="4128" y="9726"/>
                    <a:pt x="4128" y="9915"/>
                  </a:cubicBezTo>
                  <a:cubicBezTo>
                    <a:pt x="4128" y="10136"/>
                    <a:pt x="4285" y="10293"/>
                    <a:pt x="4506" y="10293"/>
                  </a:cubicBezTo>
                  <a:lnTo>
                    <a:pt x="4852" y="10293"/>
                  </a:lnTo>
                  <a:lnTo>
                    <a:pt x="4852" y="10640"/>
                  </a:lnTo>
                  <a:cubicBezTo>
                    <a:pt x="4884" y="10829"/>
                    <a:pt x="4726" y="10986"/>
                    <a:pt x="4537" y="10986"/>
                  </a:cubicBezTo>
                  <a:lnTo>
                    <a:pt x="3151" y="10986"/>
                  </a:lnTo>
                  <a:cubicBezTo>
                    <a:pt x="2962" y="10986"/>
                    <a:pt x="2804" y="10829"/>
                    <a:pt x="2804" y="10640"/>
                  </a:cubicBezTo>
                  <a:lnTo>
                    <a:pt x="2804" y="10293"/>
                  </a:lnTo>
                  <a:lnTo>
                    <a:pt x="3151" y="10293"/>
                  </a:lnTo>
                  <a:cubicBezTo>
                    <a:pt x="3371" y="10293"/>
                    <a:pt x="3529" y="10136"/>
                    <a:pt x="3529" y="9915"/>
                  </a:cubicBezTo>
                  <a:cubicBezTo>
                    <a:pt x="3529" y="9726"/>
                    <a:pt x="3371" y="9569"/>
                    <a:pt x="3151" y="9569"/>
                  </a:cubicBezTo>
                  <a:lnTo>
                    <a:pt x="2804" y="9569"/>
                  </a:lnTo>
                  <a:lnTo>
                    <a:pt x="2804" y="8907"/>
                  </a:lnTo>
                  <a:close/>
                  <a:moveTo>
                    <a:pt x="3897" y="1"/>
                  </a:moveTo>
                  <a:cubicBezTo>
                    <a:pt x="3632" y="1"/>
                    <a:pt x="3361" y="28"/>
                    <a:pt x="3088" y="86"/>
                  </a:cubicBezTo>
                  <a:cubicBezTo>
                    <a:pt x="1607" y="401"/>
                    <a:pt x="441" y="1566"/>
                    <a:pt x="158" y="3079"/>
                  </a:cubicBezTo>
                  <a:cubicBezTo>
                    <a:pt x="0" y="3992"/>
                    <a:pt x="158" y="4969"/>
                    <a:pt x="631" y="5757"/>
                  </a:cubicBezTo>
                  <a:cubicBezTo>
                    <a:pt x="757" y="5914"/>
                    <a:pt x="820" y="6072"/>
                    <a:pt x="914" y="6229"/>
                  </a:cubicBezTo>
                  <a:cubicBezTo>
                    <a:pt x="1355" y="6891"/>
                    <a:pt x="1450" y="7143"/>
                    <a:pt x="1450" y="7962"/>
                  </a:cubicBezTo>
                  <a:cubicBezTo>
                    <a:pt x="1450" y="8403"/>
                    <a:pt x="1733" y="8781"/>
                    <a:pt x="2143" y="8939"/>
                  </a:cubicBezTo>
                  <a:lnTo>
                    <a:pt x="2143" y="10703"/>
                  </a:lnTo>
                  <a:cubicBezTo>
                    <a:pt x="2143" y="11270"/>
                    <a:pt x="2615" y="11743"/>
                    <a:pt x="3151" y="11743"/>
                  </a:cubicBezTo>
                  <a:lnTo>
                    <a:pt x="4537" y="11743"/>
                  </a:lnTo>
                  <a:cubicBezTo>
                    <a:pt x="5073" y="11743"/>
                    <a:pt x="5545" y="11270"/>
                    <a:pt x="5545" y="10703"/>
                  </a:cubicBezTo>
                  <a:lnTo>
                    <a:pt x="5545" y="8939"/>
                  </a:lnTo>
                  <a:cubicBezTo>
                    <a:pt x="5955" y="8781"/>
                    <a:pt x="6238" y="8435"/>
                    <a:pt x="6238" y="7962"/>
                  </a:cubicBezTo>
                  <a:lnTo>
                    <a:pt x="6238" y="7930"/>
                  </a:lnTo>
                  <a:cubicBezTo>
                    <a:pt x="6238" y="7143"/>
                    <a:pt x="6427" y="6828"/>
                    <a:pt x="6805" y="6229"/>
                  </a:cubicBezTo>
                  <a:cubicBezTo>
                    <a:pt x="7089" y="5788"/>
                    <a:pt x="7593" y="5032"/>
                    <a:pt x="7593" y="3835"/>
                  </a:cubicBezTo>
                  <a:cubicBezTo>
                    <a:pt x="7649" y="1658"/>
                    <a:pt x="5950" y="1"/>
                    <a:pt x="38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80;p45"/>
            <p:cNvSpPr/>
            <p:nvPr/>
          </p:nvSpPr>
          <p:spPr>
            <a:xfrm>
              <a:off x="-107642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40" y="725"/>
                  </a:lnTo>
                  <a:cubicBezTo>
                    <a:pt x="1229" y="725"/>
                    <a:pt x="1386" y="568"/>
                    <a:pt x="1386" y="379"/>
                  </a:cubicBezTo>
                  <a:cubicBezTo>
                    <a:pt x="1386" y="158"/>
                    <a:pt x="122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81;p45"/>
            <p:cNvSpPr/>
            <p:nvPr/>
          </p:nvSpPr>
          <p:spPr>
            <a:xfrm>
              <a:off x="-133397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08" y="725"/>
                  </a:lnTo>
                  <a:cubicBezTo>
                    <a:pt x="1197" y="694"/>
                    <a:pt x="1386" y="536"/>
                    <a:pt x="1386" y="379"/>
                  </a:cubicBezTo>
                  <a:cubicBezTo>
                    <a:pt x="1386" y="158"/>
                    <a:pt x="1197" y="1"/>
                    <a:pt x="10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82;p45"/>
            <p:cNvSpPr/>
            <p:nvPr/>
          </p:nvSpPr>
          <p:spPr>
            <a:xfrm>
              <a:off x="-1093750" y="2383050"/>
              <a:ext cx="35450" cy="26575"/>
            </a:xfrm>
            <a:custGeom>
              <a:avLst/>
              <a:gdLst/>
              <a:ahLst/>
              <a:cxnLst/>
              <a:rect l="l" t="t" r="r" b="b"/>
              <a:pathLst>
                <a:path w="1418" h="1063" extrusionOk="0">
                  <a:moveTo>
                    <a:pt x="992" y="1"/>
                  </a:moveTo>
                  <a:cubicBezTo>
                    <a:pt x="931" y="1"/>
                    <a:pt x="870" y="19"/>
                    <a:pt x="819" y="59"/>
                  </a:cubicBezTo>
                  <a:lnTo>
                    <a:pt x="221" y="406"/>
                  </a:lnTo>
                  <a:cubicBezTo>
                    <a:pt x="63" y="500"/>
                    <a:pt x="0" y="721"/>
                    <a:pt x="95" y="878"/>
                  </a:cubicBezTo>
                  <a:cubicBezTo>
                    <a:pt x="159" y="985"/>
                    <a:pt x="295" y="1063"/>
                    <a:pt x="415" y="1063"/>
                  </a:cubicBezTo>
                  <a:cubicBezTo>
                    <a:pt x="473" y="1063"/>
                    <a:pt x="527" y="1045"/>
                    <a:pt x="567" y="1005"/>
                  </a:cubicBezTo>
                  <a:lnTo>
                    <a:pt x="1166" y="658"/>
                  </a:lnTo>
                  <a:cubicBezTo>
                    <a:pt x="1323" y="563"/>
                    <a:pt x="1418" y="343"/>
                    <a:pt x="1292" y="185"/>
                  </a:cubicBezTo>
                  <a:cubicBezTo>
                    <a:pt x="1249" y="79"/>
                    <a:pt x="1120" y="1"/>
                    <a:pt x="9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83;p45"/>
            <p:cNvSpPr/>
            <p:nvPr/>
          </p:nvSpPr>
          <p:spPr>
            <a:xfrm>
              <a:off x="-1317450" y="2512575"/>
              <a:ext cx="35475" cy="26225"/>
            </a:xfrm>
            <a:custGeom>
              <a:avLst/>
              <a:gdLst/>
              <a:ahLst/>
              <a:cxnLst/>
              <a:rect l="l" t="t" r="r" b="b"/>
              <a:pathLst>
                <a:path w="1419" h="1049" extrusionOk="0">
                  <a:moveTo>
                    <a:pt x="1005" y="1"/>
                  </a:moveTo>
                  <a:cubicBezTo>
                    <a:pt x="944" y="1"/>
                    <a:pt x="880" y="15"/>
                    <a:pt x="820" y="45"/>
                  </a:cubicBezTo>
                  <a:lnTo>
                    <a:pt x="221" y="392"/>
                  </a:lnTo>
                  <a:cubicBezTo>
                    <a:pt x="64" y="486"/>
                    <a:pt x="1" y="707"/>
                    <a:pt x="127" y="864"/>
                  </a:cubicBezTo>
                  <a:cubicBezTo>
                    <a:pt x="169" y="971"/>
                    <a:pt x="299" y="1049"/>
                    <a:pt x="427" y="1049"/>
                  </a:cubicBezTo>
                  <a:cubicBezTo>
                    <a:pt x="488" y="1049"/>
                    <a:pt x="548" y="1031"/>
                    <a:pt x="599" y="990"/>
                  </a:cubicBezTo>
                  <a:lnTo>
                    <a:pt x="1166" y="644"/>
                  </a:lnTo>
                  <a:cubicBezTo>
                    <a:pt x="1324" y="549"/>
                    <a:pt x="1418" y="329"/>
                    <a:pt x="1292" y="171"/>
                  </a:cubicBezTo>
                  <a:cubicBezTo>
                    <a:pt x="1250" y="64"/>
                    <a:pt x="1134" y="1"/>
                    <a:pt x="10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84;p45"/>
            <p:cNvSpPr/>
            <p:nvPr/>
          </p:nvSpPr>
          <p:spPr>
            <a:xfrm>
              <a:off x="-1092975" y="2512575"/>
              <a:ext cx="34675" cy="25525"/>
            </a:xfrm>
            <a:custGeom>
              <a:avLst/>
              <a:gdLst/>
              <a:ahLst/>
              <a:cxnLst/>
              <a:rect l="l" t="t" r="r" b="b"/>
              <a:pathLst>
                <a:path w="1387" h="1021" extrusionOk="0">
                  <a:moveTo>
                    <a:pt x="378" y="1"/>
                  </a:moveTo>
                  <a:cubicBezTo>
                    <a:pt x="264" y="1"/>
                    <a:pt x="149" y="64"/>
                    <a:pt x="64" y="171"/>
                  </a:cubicBezTo>
                  <a:cubicBezTo>
                    <a:pt x="1" y="329"/>
                    <a:pt x="32" y="518"/>
                    <a:pt x="190" y="644"/>
                  </a:cubicBezTo>
                  <a:lnTo>
                    <a:pt x="788" y="990"/>
                  </a:lnTo>
                  <a:cubicBezTo>
                    <a:pt x="838" y="1010"/>
                    <a:pt x="891" y="1021"/>
                    <a:pt x="944" y="1021"/>
                  </a:cubicBezTo>
                  <a:cubicBezTo>
                    <a:pt x="1059" y="1021"/>
                    <a:pt x="1175" y="972"/>
                    <a:pt x="1261" y="864"/>
                  </a:cubicBezTo>
                  <a:cubicBezTo>
                    <a:pt x="1387" y="675"/>
                    <a:pt x="1292" y="486"/>
                    <a:pt x="1135" y="392"/>
                  </a:cubicBezTo>
                  <a:lnTo>
                    <a:pt x="536" y="45"/>
                  </a:lnTo>
                  <a:cubicBezTo>
                    <a:pt x="486" y="15"/>
                    <a:pt x="432"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85;p45"/>
            <p:cNvSpPr/>
            <p:nvPr/>
          </p:nvSpPr>
          <p:spPr>
            <a:xfrm>
              <a:off x="-1316650" y="2383750"/>
              <a:ext cx="34675" cy="25525"/>
            </a:xfrm>
            <a:custGeom>
              <a:avLst/>
              <a:gdLst/>
              <a:ahLst/>
              <a:cxnLst/>
              <a:rect l="l" t="t" r="r" b="b"/>
              <a:pathLst>
                <a:path w="1387" h="1021" extrusionOk="0">
                  <a:moveTo>
                    <a:pt x="405" y="1"/>
                  </a:moveTo>
                  <a:cubicBezTo>
                    <a:pt x="283" y="1"/>
                    <a:pt x="159" y="50"/>
                    <a:pt x="95" y="157"/>
                  </a:cubicBezTo>
                  <a:cubicBezTo>
                    <a:pt x="0" y="315"/>
                    <a:pt x="63" y="504"/>
                    <a:pt x="221" y="630"/>
                  </a:cubicBezTo>
                  <a:lnTo>
                    <a:pt x="788" y="977"/>
                  </a:lnTo>
                  <a:cubicBezTo>
                    <a:pt x="838" y="1007"/>
                    <a:pt x="895" y="1021"/>
                    <a:pt x="953" y="1021"/>
                  </a:cubicBezTo>
                  <a:cubicBezTo>
                    <a:pt x="1074" y="1021"/>
                    <a:pt x="1196" y="958"/>
                    <a:pt x="1260" y="850"/>
                  </a:cubicBezTo>
                  <a:cubicBezTo>
                    <a:pt x="1386" y="693"/>
                    <a:pt x="1292" y="504"/>
                    <a:pt x="1134" y="378"/>
                  </a:cubicBezTo>
                  <a:lnTo>
                    <a:pt x="567" y="31"/>
                  </a:lnTo>
                  <a:cubicBezTo>
                    <a:pt x="517" y="11"/>
                    <a:pt x="461" y="1"/>
                    <a:pt x="4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86;p45"/>
            <p:cNvSpPr/>
            <p:nvPr/>
          </p:nvSpPr>
          <p:spPr>
            <a:xfrm>
              <a:off x="-1239475" y="2401575"/>
              <a:ext cx="102425" cy="153100"/>
            </a:xfrm>
            <a:custGeom>
              <a:avLst/>
              <a:gdLst/>
              <a:ahLst/>
              <a:cxnLst/>
              <a:rect l="l" t="t" r="r" b="b"/>
              <a:pathLst>
                <a:path w="4097" h="6124" extrusionOk="0">
                  <a:moveTo>
                    <a:pt x="1733" y="1492"/>
                  </a:moveTo>
                  <a:lnTo>
                    <a:pt x="1733" y="2343"/>
                  </a:lnTo>
                  <a:cubicBezTo>
                    <a:pt x="1733" y="2500"/>
                    <a:pt x="1796" y="2626"/>
                    <a:pt x="1922" y="2658"/>
                  </a:cubicBezTo>
                  <a:lnTo>
                    <a:pt x="3246" y="3225"/>
                  </a:lnTo>
                  <a:lnTo>
                    <a:pt x="2395" y="4611"/>
                  </a:lnTo>
                  <a:lnTo>
                    <a:pt x="2395" y="3729"/>
                  </a:lnTo>
                  <a:cubicBezTo>
                    <a:pt x="2395" y="3572"/>
                    <a:pt x="2332" y="3445"/>
                    <a:pt x="2206" y="3414"/>
                  </a:cubicBezTo>
                  <a:lnTo>
                    <a:pt x="851" y="2878"/>
                  </a:lnTo>
                  <a:lnTo>
                    <a:pt x="1733" y="1492"/>
                  </a:lnTo>
                  <a:close/>
                  <a:moveTo>
                    <a:pt x="2038" y="0"/>
                  </a:moveTo>
                  <a:cubicBezTo>
                    <a:pt x="1919" y="0"/>
                    <a:pt x="1814" y="47"/>
                    <a:pt x="1765" y="169"/>
                  </a:cubicBezTo>
                  <a:lnTo>
                    <a:pt x="64" y="2941"/>
                  </a:lnTo>
                  <a:cubicBezTo>
                    <a:pt x="32" y="3004"/>
                    <a:pt x="1" y="3130"/>
                    <a:pt x="32" y="3225"/>
                  </a:cubicBezTo>
                  <a:cubicBezTo>
                    <a:pt x="64" y="3288"/>
                    <a:pt x="158" y="3382"/>
                    <a:pt x="221" y="3414"/>
                  </a:cubicBezTo>
                  <a:lnTo>
                    <a:pt x="1733" y="4013"/>
                  </a:lnTo>
                  <a:lnTo>
                    <a:pt x="1733" y="5808"/>
                  </a:lnTo>
                  <a:cubicBezTo>
                    <a:pt x="1733" y="5966"/>
                    <a:pt x="1859" y="6092"/>
                    <a:pt x="1954" y="6123"/>
                  </a:cubicBezTo>
                  <a:lnTo>
                    <a:pt x="2049" y="6123"/>
                  </a:lnTo>
                  <a:cubicBezTo>
                    <a:pt x="2143" y="6123"/>
                    <a:pt x="2269" y="6092"/>
                    <a:pt x="2301" y="5966"/>
                  </a:cubicBezTo>
                  <a:lnTo>
                    <a:pt x="4002" y="3225"/>
                  </a:lnTo>
                  <a:cubicBezTo>
                    <a:pt x="4033" y="3130"/>
                    <a:pt x="4096" y="3004"/>
                    <a:pt x="4033" y="2941"/>
                  </a:cubicBezTo>
                  <a:cubicBezTo>
                    <a:pt x="4033" y="2878"/>
                    <a:pt x="3970" y="2784"/>
                    <a:pt x="3907" y="2752"/>
                  </a:cubicBezTo>
                  <a:lnTo>
                    <a:pt x="2395" y="2154"/>
                  </a:lnTo>
                  <a:lnTo>
                    <a:pt x="2395" y="358"/>
                  </a:lnTo>
                  <a:cubicBezTo>
                    <a:pt x="2395" y="169"/>
                    <a:pt x="2269" y="74"/>
                    <a:pt x="2143" y="11"/>
                  </a:cubicBezTo>
                  <a:cubicBezTo>
                    <a:pt x="2108" y="4"/>
                    <a:pt x="2072" y="0"/>
                    <a:pt x="20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78;p16">
            <a:extLst>
              <a:ext uri="{FF2B5EF4-FFF2-40B4-BE49-F238E27FC236}">
                <a16:creationId xmlns:a16="http://schemas.microsoft.com/office/drawing/2014/main" id="{AA755ED1-7EC0-4109-AF95-A69BBA52D467}"/>
              </a:ext>
            </a:extLst>
          </p:cNvPr>
          <p:cNvSpPr txBox="1"/>
          <p:nvPr/>
        </p:nvSpPr>
        <p:spPr>
          <a:xfrm>
            <a:off x="338690" y="1056739"/>
            <a:ext cx="1773900" cy="16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cs-CZ" sz="2800" dirty="0" err="1">
                <a:solidFill>
                  <a:schemeClr val="accent5"/>
                </a:solidFill>
                <a:latin typeface="Fira Sans Extra Condensed Medium"/>
                <a:ea typeface="Fira Sans Extra Condensed Medium"/>
                <a:cs typeface="Fira Sans Extra Condensed Medium"/>
                <a:sym typeface="Fira Sans Extra Condensed Medium"/>
              </a:rPr>
              <a:t>Year</a:t>
            </a:r>
            <a:r>
              <a:rPr lang="cs-CZ" sz="2800" dirty="0">
                <a:solidFill>
                  <a:schemeClr val="accent5"/>
                </a:solidFill>
                <a:latin typeface="Fira Sans Extra Condensed Medium"/>
                <a:ea typeface="Fira Sans Extra Condensed Medium"/>
                <a:cs typeface="Fira Sans Extra Condensed Medium"/>
                <a:sym typeface="Fira Sans Extra Condensed Medium"/>
              </a:rPr>
              <a:t> </a:t>
            </a:r>
            <a:r>
              <a:rPr lang="en-US" sz="2800" dirty="0">
                <a:solidFill>
                  <a:schemeClr val="accent5"/>
                </a:solidFill>
                <a:latin typeface="Fira Sans Extra Condensed Medium"/>
                <a:ea typeface="Fira Sans Extra Condensed Medium"/>
                <a:cs typeface="Fira Sans Extra Condensed Medium"/>
                <a:sym typeface="Fira Sans Extra Condensed Medium"/>
              </a:rPr>
              <a:t>4+</a:t>
            </a:r>
            <a:endParaRPr sz="2800" dirty="0">
              <a:solidFill>
                <a:schemeClr val="accent5"/>
              </a:solidFill>
              <a:latin typeface="Fira Sans Extra Condensed Medium"/>
              <a:ea typeface="Fira Sans Extra Condensed Medium"/>
              <a:cs typeface="Fira Sans Extra Condensed Medium"/>
              <a:sym typeface="Fira Sans Extra Condensed Medium"/>
            </a:endParaRPr>
          </a:p>
        </p:txBody>
      </p:sp>
      <p:grpSp>
        <p:nvGrpSpPr>
          <p:cNvPr id="60" name="Google Shape;91;p16">
            <a:extLst>
              <a:ext uri="{FF2B5EF4-FFF2-40B4-BE49-F238E27FC236}">
                <a16:creationId xmlns:a16="http://schemas.microsoft.com/office/drawing/2014/main" id="{B5209F1B-7380-4327-B41A-9F600372259E}"/>
              </a:ext>
            </a:extLst>
          </p:cNvPr>
          <p:cNvGrpSpPr/>
          <p:nvPr/>
        </p:nvGrpSpPr>
        <p:grpSpPr>
          <a:xfrm>
            <a:off x="338690" y="146913"/>
            <a:ext cx="8288553" cy="811232"/>
            <a:chOff x="427675" y="2363506"/>
            <a:chExt cx="8288553" cy="811232"/>
          </a:xfrm>
        </p:grpSpPr>
        <p:sp>
          <p:nvSpPr>
            <p:cNvPr id="61" name="Google Shape;92;p16">
              <a:extLst>
                <a:ext uri="{FF2B5EF4-FFF2-40B4-BE49-F238E27FC236}">
                  <a16:creationId xmlns:a16="http://schemas.microsoft.com/office/drawing/2014/main" id="{8EE4C5D1-85C5-4B66-AAE9-193399A4EE2F}"/>
                </a:ext>
              </a:extLst>
            </p:cNvPr>
            <p:cNvSpPr/>
            <p:nvPr/>
          </p:nvSpPr>
          <p:spPr>
            <a:xfrm>
              <a:off x="427675" y="2430759"/>
              <a:ext cx="8288553" cy="675995"/>
            </a:xfrm>
            <a:custGeom>
              <a:avLst/>
              <a:gdLst/>
              <a:ahLst/>
              <a:cxnLst/>
              <a:rect l="l" t="t" r="r" b="b"/>
              <a:pathLst>
                <a:path w="108188" h="12212" extrusionOk="0">
                  <a:moveTo>
                    <a:pt x="107422" y="9070"/>
                  </a:moveTo>
                  <a:cubicBezTo>
                    <a:pt x="105362" y="8146"/>
                    <a:pt x="103805" y="6799"/>
                    <a:pt x="102155" y="5360"/>
                  </a:cubicBezTo>
                  <a:cubicBezTo>
                    <a:pt x="99118" y="2720"/>
                    <a:pt x="95976" y="0"/>
                    <a:pt x="89705" y="0"/>
                  </a:cubicBezTo>
                  <a:cubicBezTo>
                    <a:pt x="83435" y="0"/>
                    <a:pt x="80293" y="2733"/>
                    <a:pt x="77243" y="5360"/>
                  </a:cubicBezTo>
                  <a:cubicBezTo>
                    <a:pt x="74352" y="7868"/>
                    <a:pt x="71619" y="10231"/>
                    <a:pt x="66088" y="10231"/>
                  </a:cubicBezTo>
                  <a:cubicBezTo>
                    <a:pt x="60556" y="10231"/>
                    <a:pt x="57837" y="7868"/>
                    <a:pt x="54932" y="5360"/>
                  </a:cubicBezTo>
                  <a:cubicBezTo>
                    <a:pt x="51896" y="2720"/>
                    <a:pt x="48754" y="0"/>
                    <a:pt x="42483" y="0"/>
                  </a:cubicBezTo>
                  <a:cubicBezTo>
                    <a:pt x="36212" y="0"/>
                    <a:pt x="33070" y="2720"/>
                    <a:pt x="30034" y="5360"/>
                  </a:cubicBezTo>
                  <a:cubicBezTo>
                    <a:pt x="27143" y="7868"/>
                    <a:pt x="24410" y="10231"/>
                    <a:pt x="18879" y="10231"/>
                  </a:cubicBezTo>
                  <a:cubicBezTo>
                    <a:pt x="13347" y="10231"/>
                    <a:pt x="10614" y="7868"/>
                    <a:pt x="7723" y="5360"/>
                  </a:cubicBezTo>
                  <a:cubicBezTo>
                    <a:pt x="6033" y="3895"/>
                    <a:pt x="4291" y="2390"/>
                    <a:pt x="1967" y="1347"/>
                  </a:cubicBezTo>
                  <a:cubicBezTo>
                    <a:pt x="779" y="845"/>
                    <a:pt x="0" y="2588"/>
                    <a:pt x="1149" y="3142"/>
                  </a:cubicBezTo>
                  <a:cubicBezTo>
                    <a:pt x="3208" y="4066"/>
                    <a:pt x="4766" y="5426"/>
                    <a:pt x="6416" y="6852"/>
                  </a:cubicBezTo>
                  <a:cubicBezTo>
                    <a:pt x="9466" y="9492"/>
                    <a:pt x="12608" y="12212"/>
                    <a:pt x="18879" y="12212"/>
                  </a:cubicBezTo>
                  <a:cubicBezTo>
                    <a:pt x="25149" y="12212"/>
                    <a:pt x="28278" y="9492"/>
                    <a:pt x="31328" y="6852"/>
                  </a:cubicBezTo>
                  <a:cubicBezTo>
                    <a:pt x="34219" y="4344"/>
                    <a:pt x="36952" y="1980"/>
                    <a:pt x="42483" y="1980"/>
                  </a:cubicBezTo>
                  <a:cubicBezTo>
                    <a:pt x="48015" y="1980"/>
                    <a:pt x="50747" y="4344"/>
                    <a:pt x="53639" y="6852"/>
                  </a:cubicBezTo>
                  <a:cubicBezTo>
                    <a:pt x="56675" y="9492"/>
                    <a:pt x="59817" y="12212"/>
                    <a:pt x="66088" y="12212"/>
                  </a:cubicBezTo>
                  <a:cubicBezTo>
                    <a:pt x="72358" y="12212"/>
                    <a:pt x="75500" y="9492"/>
                    <a:pt x="78550" y="6852"/>
                  </a:cubicBezTo>
                  <a:cubicBezTo>
                    <a:pt x="81441" y="4344"/>
                    <a:pt x="84174" y="1980"/>
                    <a:pt x="89705" y="1980"/>
                  </a:cubicBezTo>
                  <a:cubicBezTo>
                    <a:pt x="95237" y="1980"/>
                    <a:pt x="97970" y="4344"/>
                    <a:pt x="100861" y="6852"/>
                  </a:cubicBezTo>
                  <a:cubicBezTo>
                    <a:pt x="102551" y="8317"/>
                    <a:pt x="104293" y="9822"/>
                    <a:pt x="106617" y="10878"/>
                  </a:cubicBezTo>
                  <a:cubicBezTo>
                    <a:pt x="107118" y="11129"/>
                    <a:pt x="107726" y="10905"/>
                    <a:pt x="107950" y="10390"/>
                  </a:cubicBezTo>
                  <a:cubicBezTo>
                    <a:pt x="108188" y="9875"/>
                    <a:pt x="107950" y="9281"/>
                    <a:pt x="107422" y="9070"/>
                  </a:cubicBezTo>
                  <a:close/>
                </a:path>
              </a:pathLst>
            </a:custGeom>
            <a:gradFill>
              <a:gsLst>
                <a:gs pos="0">
                  <a:schemeClr val="accent1"/>
                </a:gs>
                <a:gs pos="17000">
                  <a:schemeClr val="accent2"/>
                </a:gs>
                <a:gs pos="37000">
                  <a:schemeClr val="accent3"/>
                </a:gs>
                <a:gs pos="60000">
                  <a:schemeClr val="accent4"/>
                </a:gs>
                <a:gs pos="8400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93;p16">
              <a:extLst>
                <a:ext uri="{FF2B5EF4-FFF2-40B4-BE49-F238E27FC236}">
                  <a16:creationId xmlns:a16="http://schemas.microsoft.com/office/drawing/2014/main" id="{F62EBCCB-CC34-4CF8-9E39-E76B030A1B45}"/>
                </a:ext>
              </a:extLst>
            </p:cNvPr>
            <p:cNvGrpSpPr/>
            <p:nvPr/>
          </p:nvGrpSpPr>
          <p:grpSpPr>
            <a:xfrm>
              <a:off x="1708067" y="2929847"/>
              <a:ext cx="245610" cy="244891"/>
              <a:chOff x="1177442" y="2884512"/>
              <a:chExt cx="245610" cy="244891"/>
            </a:xfrm>
          </p:grpSpPr>
          <p:sp>
            <p:nvSpPr>
              <p:cNvPr id="72" name="Google Shape;94;p16">
                <a:extLst>
                  <a:ext uri="{FF2B5EF4-FFF2-40B4-BE49-F238E27FC236}">
                    <a16:creationId xmlns:a16="http://schemas.microsoft.com/office/drawing/2014/main" id="{1C26D2A6-58F9-418A-8E46-258DF6F69ADE}"/>
                  </a:ext>
                </a:extLst>
              </p:cNvPr>
              <p:cNvSpPr/>
              <p:nvPr/>
            </p:nvSpPr>
            <p:spPr>
              <a:xfrm>
                <a:off x="1177442" y="2884512"/>
                <a:ext cx="245610" cy="244891"/>
              </a:xfrm>
              <a:custGeom>
                <a:avLst/>
                <a:gdLst/>
                <a:ahLst/>
                <a:cxnLst/>
                <a:rect l="l" t="t" r="r" b="b"/>
                <a:pathLst>
                  <a:path w="4437" h="4424" extrusionOk="0">
                    <a:moveTo>
                      <a:pt x="2219" y="1"/>
                    </a:moveTo>
                    <a:cubicBezTo>
                      <a:pt x="991" y="1"/>
                      <a:pt x="1" y="991"/>
                      <a:pt x="1" y="2206"/>
                    </a:cubicBezTo>
                    <a:cubicBezTo>
                      <a:pt x="1" y="3433"/>
                      <a:pt x="991" y="4423"/>
                      <a:pt x="2219" y="4423"/>
                    </a:cubicBezTo>
                    <a:cubicBezTo>
                      <a:pt x="3447" y="4423"/>
                      <a:pt x="4437" y="3433"/>
                      <a:pt x="4437" y="2206"/>
                    </a:cubicBezTo>
                    <a:cubicBezTo>
                      <a:pt x="4437" y="991"/>
                      <a:pt x="3447" y="1"/>
                      <a:pt x="2219"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p16">
                <a:extLst>
                  <a:ext uri="{FF2B5EF4-FFF2-40B4-BE49-F238E27FC236}">
                    <a16:creationId xmlns:a16="http://schemas.microsoft.com/office/drawing/2014/main" id="{7C2C84CD-FE02-4D68-A8DD-474D7059D473}"/>
                  </a:ext>
                </a:extLst>
              </p:cNvPr>
              <p:cNvSpPr/>
              <p:nvPr/>
            </p:nvSpPr>
            <p:spPr>
              <a:xfrm>
                <a:off x="1234458" y="2940809"/>
                <a:ext cx="131579" cy="131579"/>
              </a:xfrm>
              <a:custGeom>
                <a:avLst/>
                <a:gdLst/>
                <a:ahLst/>
                <a:cxnLst/>
                <a:rect l="l" t="t" r="r" b="b"/>
                <a:pathLst>
                  <a:path w="2377" h="2377" extrusionOk="0">
                    <a:moveTo>
                      <a:pt x="2377" y="1189"/>
                    </a:moveTo>
                    <a:cubicBezTo>
                      <a:pt x="2377" y="1849"/>
                      <a:pt x="1849" y="2377"/>
                      <a:pt x="1189" y="2377"/>
                    </a:cubicBezTo>
                    <a:cubicBezTo>
                      <a:pt x="529" y="2377"/>
                      <a:pt x="1" y="1849"/>
                      <a:pt x="1" y="1189"/>
                    </a:cubicBezTo>
                    <a:cubicBezTo>
                      <a:pt x="1" y="529"/>
                      <a:pt x="529" y="0"/>
                      <a:pt x="1189" y="0"/>
                    </a:cubicBezTo>
                    <a:cubicBezTo>
                      <a:pt x="1849" y="0"/>
                      <a:pt x="2377" y="529"/>
                      <a:pt x="2377" y="118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96;p16">
              <a:extLst>
                <a:ext uri="{FF2B5EF4-FFF2-40B4-BE49-F238E27FC236}">
                  <a16:creationId xmlns:a16="http://schemas.microsoft.com/office/drawing/2014/main" id="{2D5CCC28-BD3E-460A-BCC5-3F7E8C95DE15}"/>
                </a:ext>
              </a:extLst>
            </p:cNvPr>
            <p:cNvGrpSpPr/>
            <p:nvPr/>
          </p:nvGrpSpPr>
          <p:grpSpPr>
            <a:xfrm>
              <a:off x="3551407" y="2363506"/>
              <a:ext cx="245610" cy="244891"/>
              <a:chOff x="3804994" y="2454571"/>
              <a:chExt cx="245610" cy="244891"/>
            </a:xfrm>
          </p:grpSpPr>
          <p:sp>
            <p:nvSpPr>
              <p:cNvPr id="70" name="Google Shape;97;p16">
                <a:extLst>
                  <a:ext uri="{FF2B5EF4-FFF2-40B4-BE49-F238E27FC236}">
                    <a16:creationId xmlns:a16="http://schemas.microsoft.com/office/drawing/2014/main" id="{BDD1F553-3D03-4182-BBCB-D7DBB8BFAA64}"/>
                  </a:ext>
                </a:extLst>
              </p:cNvPr>
              <p:cNvSpPr/>
              <p:nvPr/>
            </p:nvSpPr>
            <p:spPr>
              <a:xfrm>
                <a:off x="3804994" y="2454571"/>
                <a:ext cx="245610" cy="244891"/>
              </a:xfrm>
              <a:custGeom>
                <a:avLst/>
                <a:gdLst/>
                <a:ahLst/>
                <a:cxnLst/>
                <a:rect l="l" t="t" r="r" b="b"/>
                <a:pathLst>
                  <a:path w="4437" h="4424" extrusionOk="0">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8;p16">
                <a:extLst>
                  <a:ext uri="{FF2B5EF4-FFF2-40B4-BE49-F238E27FC236}">
                    <a16:creationId xmlns:a16="http://schemas.microsoft.com/office/drawing/2014/main" id="{FDB2C4D8-CFE7-47E7-93E0-08AB840A5AF4}"/>
                  </a:ext>
                </a:extLst>
              </p:cNvPr>
              <p:cNvSpPr/>
              <p:nvPr/>
            </p:nvSpPr>
            <p:spPr>
              <a:xfrm>
                <a:off x="3862010" y="2510868"/>
                <a:ext cx="131579" cy="131579"/>
              </a:xfrm>
              <a:custGeom>
                <a:avLst/>
                <a:gdLst/>
                <a:ahLst/>
                <a:cxnLst/>
                <a:rect l="l" t="t" r="r" b="b"/>
                <a:pathLst>
                  <a:path w="2377" h="2377" extrusionOk="0">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99;p16">
              <a:extLst>
                <a:ext uri="{FF2B5EF4-FFF2-40B4-BE49-F238E27FC236}">
                  <a16:creationId xmlns:a16="http://schemas.microsoft.com/office/drawing/2014/main" id="{D98FB8C7-EB7A-4A3E-9C44-DBB5D5DFAFF5}"/>
                </a:ext>
              </a:extLst>
            </p:cNvPr>
            <p:cNvGrpSpPr/>
            <p:nvPr/>
          </p:nvGrpSpPr>
          <p:grpSpPr>
            <a:xfrm>
              <a:off x="5394746" y="2929847"/>
              <a:ext cx="244891" cy="244891"/>
              <a:chOff x="5112380" y="3020912"/>
              <a:chExt cx="244891" cy="244891"/>
            </a:xfrm>
          </p:grpSpPr>
          <p:sp>
            <p:nvSpPr>
              <p:cNvPr id="68" name="Google Shape;100;p16">
                <a:extLst>
                  <a:ext uri="{FF2B5EF4-FFF2-40B4-BE49-F238E27FC236}">
                    <a16:creationId xmlns:a16="http://schemas.microsoft.com/office/drawing/2014/main" id="{54F38D14-89EB-4AEE-9A3E-6DD6361BA4FA}"/>
                  </a:ext>
                </a:extLst>
              </p:cNvPr>
              <p:cNvSpPr/>
              <p:nvPr/>
            </p:nvSpPr>
            <p:spPr>
              <a:xfrm>
                <a:off x="5112380" y="3020912"/>
                <a:ext cx="244891" cy="244891"/>
              </a:xfrm>
              <a:custGeom>
                <a:avLst/>
                <a:gdLst/>
                <a:ahLst/>
                <a:cxnLst/>
                <a:rect l="l" t="t" r="r" b="b"/>
                <a:pathLst>
                  <a:path w="4424" h="4424" extrusionOk="0">
                    <a:moveTo>
                      <a:pt x="2218" y="1"/>
                    </a:moveTo>
                    <a:cubicBezTo>
                      <a:pt x="991" y="1"/>
                      <a:pt x="1" y="991"/>
                      <a:pt x="1" y="2206"/>
                    </a:cubicBezTo>
                    <a:cubicBezTo>
                      <a:pt x="1" y="3433"/>
                      <a:pt x="991" y="4423"/>
                      <a:pt x="2218" y="4423"/>
                    </a:cubicBezTo>
                    <a:cubicBezTo>
                      <a:pt x="3433" y="4423"/>
                      <a:pt x="4423" y="3433"/>
                      <a:pt x="4423" y="2206"/>
                    </a:cubicBezTo>
                    <a:cubicBezTo>
                      <a:pt x="4423" y="991"/>
                      <a:pt x="3433" y="1"/>
                      <a:pt x="2218"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1;p16">
                <a:extLst>
                  <a:ext uri="{FF2B5EF4-FFF2-40B4-BE49-F238E27FC236}">
                    <a16:creationId xmlns:a16="http://schemas.microsoft.com/office/drawing/2014/main" id="{53DA4FEB-B87B-4D5D-858E-3DDCB43234BE}"/>
                  </a:ext>
                </a:extLst>
              </p:cNvPr>
              <p:cNvSpPr/>
              <p:nvPr/>
            </p:nvSpPr>
            <p:spPr>
              <a:xfrm>
                <a:off x="5169396" y="3077209"/>
                <a:ext cx="130859" cy="131579"/>
              </a:xfrm>
              <a:custGeom>
                <a:avLst/>
                <a:gdLst/>
                <a:ahLst/>
                <a:cxnLst/>
                <a:rect l="l" t="t" r="r" b="b"/>
                <a:pathLst>
                  <a:path w="2364" h="2377" extrusionOk="0">
                    <a:moveTo>
                      <a:pt x="2363" y="1189"/>
                    </a:moveTo>
                    <a:cubicBezTo>
                      <a:pt x="2363" y="1849"/>
                      <a:pt x="1835" y="2377"/>
                      <a:pt x="1188" y="2377"/>
                    </a:cubicBezTo>
                    <a:cubicBezTo>
                      <a:pt x="528" y="2377"/>
                      <a:pt x="0" y="1849"/>
                      <a:pt x="0" y="1189"/>
                    </a:cubicBezTo>
                    <a:cubicBezTo>
                      <a:pt x="0" y="529"/>
                      <a:pt x="528" y="0"/>
                      <a:pt x="1188" y="0"/>
                    </a:cubicBezTo>
                    <a:cubicBezTo>
                      <a:pt x="1835" y="0"/>
                      <a:pt x="2363" y="529"/>
                      <a:pt x="2363" y="1189"/>
                    </a:cubicBezTo>
                    <a:close/>
                  </a:path>
                </a:pathLst>
              </a:custGeom>
              <a:gradFill>
                <a:gsLst>
                  <a:gs pos="0">
                    <a:schemeClr val="accent3"/>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102;p16">
              <a:extLst>
                <a:ext uri="{FF2B5EF4-FFF2-40B4-BE49-F238E27FC236}">
                  <a16:creationId xmlns:a16="http://schemas.microsoft.com/office/drawing/2014/main" id="{227ED16E-D957-4846-84E7-66F6388564FD}"/>
                </a:ext>
              </a:extLst>
            </p:cNvPr>
            <p:cNvGrpSpPr/>
            <p:nvPr/>
          </p:nvGrpSpPr>
          <p:grpSpPr>
            <a:xfrm>
              <a:off x="7237366" y="2363506"/>
              <a:ext cx="244835" cy="244891"/>
              <a:chOff x="7723466" y="2521821"/>
              <a:chExt cx="244835" cy="244891"/>
            </a:xfrm>
          </p:grpSpPr>
          <p:sp>
            <p:nvSpPr>
              <p:cNvPr id="66" name="Google Shape;103;p16">
                <a:extLst>
                  <a:ext uri="{FF2B5EF4-FFF2-40B4-BE49-F238E27FC236}">
                    <a16:creationId xmlns:a16="http://schemas.microsoft.com/office/drawing/2014/main" id="{345DE145-ADD6-46FA-914B-10A5BA99B584}"/>
                  </a:ext>
                </a:extLst>
              </p:cNvPr>
              <p:cNvSpPr/>
              <p:nvPr/>
            </p:nvSpPr>
            <p:spPr>
              <a:xfrm>
                <a:off x="7723466" y="2521821"/>
                <a:ext cx="244835" cy="244891"/>
              </a:xfrm>
              <a:custGeom>
                <a:avLst/>
                <a:gdLst/>
                <a:ahLst/>
                <a:cxnLst/>
                <a:rect l="l" t="t" r="r" b="b"/>
                <a:pathLst>
                  <a:path w="4423" h="4424" extrusionOk="0">
                    <a:moveTo>
                      <a:pt x="2205" y="1"/>
                    </a:moveTo>
                    <a:cubicBezTo>
                      <a:pt x="990" y="1"/>
                      <a:pt x="0" y="991"/>
                      <a:pt x="0" y="2205"/>
                    </a:cubicBezTo>
                    <a:cubicBezTo>
                      <a:pt x="0" y="3433"/>
                      <a:pt x="990" y="4423"/>
                      <a:pt x="2205" y="4423"/>
                    </a:cubicBezTo>
                    <a:cubicBezTo>
                      <a:pt x="3433" y="4423"/>
                      <a:pt x="4423" y="3433"/>
                      <a:pt x="4423" y="2205"/>
                    </a:cubicBezTo>
                    <a:cubicBezTo>
                      <a:pt x="4423" y="991"/>
                      <a:pt x="3433" y="1"/>
                      <a:pt x="2205"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4;p16">
                <a:extLst>
                  <a:ext uri="{FF2B5EF4-FFF2-40B4-BE49-F238E27FC236}">
                    <a16:creationId xmlns:a16="http://schemas.microsoft.com/office/drawing/2014/main" id="{14908AD3-9F23-48CE-B723-1BA49790C048}"/>
                  </a:ext>
                </a:extLst>
              </p:cNvPr>
              <p:cNvSpPr/>
              <p:nvPr/>
            </p:nvSpPr>
            <p:spPr>
              <a:xfrm>
                <a:off x="7780482" y="2578118"/>
                <a:ext cx="130859" cy="131579"/>
              </a:xfrm>
              <a:custGeom>
                <a:avLst/>
                <a:gdLst/>
                <a:ahLst/>
                <a:cxnLst/>
                <a:rect l="l" t="t" r="r" b="b"/>
                <a:pathLst>
                  <a:path w="2364" h="2377" extrusionOk="0">
                    <a:moveTo>
                      <a:pt x="2363" y="1188"/>
                    </a:moveTo>
                    <a:cubicBezTo>
                      <a:pt x="2363" y="1848"/>
                      <a:pt x="1835" y="2376"/>
                      <a:pt x="1175" y="2376"/>
                    </a:cubicBezTo>
                    <a:cubicBezTo>
                      <a:pt x="528" y="2376"/>
                      <a:pt x="0" y="1848"/>
                      <a:pt x="0" y="1188"/>
                    </a:cubicBezTo>
                    <a:cubicBezTo>
                      <a:pt x="0" y="528"/>
                      <a:pt x="528" y="0"/>
                      <a:pt x="1175" y="0"/>
                    </a:cubicBezTo>
                    <a:cubicBezTo>
                      <a:pt x="1835" y="0"/>
                      <a:pt x="2363" y="528"/>
                      <a:pt x="2363" y="1188"/>
                    </a:cubicBezTo>
                    <a:close/>
                  </a:path>
                </a:pathLst>
              </a:custGeom>
              <a:gradFill>
                <a:gsLst>
                  <a:gs pos="0">
                    <a:schemeClr val="accent4"/>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 name="Group 73">
            <a:extLst>
              <a:ext uri="{FF2B5EF4-FFF2-40B4-BE49-F238E27FC236}">
                <a16:creationId xmlns:a16="http://schemas.microsoft.com/office/drawing/2014/main" id="{58BBFD05-1ADD-4A7F-99B2-83076D0F9D03}"/>
              </a:ext>
            </a:extLst>
          </p:cNvPr>
          <p:cNvGrpSpPr/>
          <p:nvPr/>
        </p:nvGrpSpPr>
        <p:grpSpPr>
          <a:xfrm>
            <a:off x="7006198" y="444250"/>
            <a:ext cx="529200" cy="529200"/>
            <a:chOff x="6826573" y="2888988"/>
            <a:chExt cx="1063314" cy="1063314"/>
          </a:xfrm>
        </p:grpSpPr>
        <p:grpSp>
          <p:nvGrpSpPr>
            <p:cNvPr id="75" name="Google Shape;88;p16">
              <a:extLst>
                <a:ext uri="{FF2B5EF4-FFF2-40B4-BE49-F238E27FC236}">
                  <a16:creationId xmlns:a16="http://schemas.microsoft.com/office/drawing/2014/main" id="{D61DF7AE-F1D4-46E2-83F7-FD854860A5E5}"/>
                </a:ext>
              </a:extLst>
            </p:cNvPr>
            <p:cNvGrpSpPr/>
            <p:nvPr/>
          </p:nvGrpSpPr>
          <p:grpSpPr>
            <a:xfrm>
              <a:off x="6826573" y="2888988"/>
              <a:ext cx="1063314" cy="1063314"/>
              <a:chOff x="6826573" y="2888988"/>
              <a:chExt cx="1063314" cy="1063314"/>
            </a:xfrm>
          </p:grpSpPr>
          <p:sp>
            <p:nvSpPr>
              <p:cNvPr id="77" name="Google Shape;89;p16">
                <a:extLst>
                  <a:ext uri="{FF2B5EF4-FFF2-40B4-BE49-F238E27FC236}">
                    <a16:creationId xmlns:a16="http://schemas.microsoft.com/office/drawing/2014/main" id="{0ACA1007-C0BE-4ECD-A01B-7BE1FB106409}"/>
                  </a:ext>
                </a:extLst>
              </p:cNvPr>
              <p:cNvSpPr/>
              <p:nvPr/>
            </p:nvSpPr>
            <p:spPr>
              <a:xfrm>
                <a:off x="6826573" y="2888988"/>
                <a:ext cx="1063314" cy="1063314"/>
              </a:xfrm>
              <a:custGeom>
                <a:avLst/>
                <a:gdLst/>
                <a:ahLst/>
                <a:cxnLst/>
                <a:rect l="l" t="t" r="r" b="b"/>
                <a:pathLst>
                  <a:path w="19209" h="19209" extrusionOk="0">
                    <a:moveTo>
                      <a:pt x="19209" y="9598"/>
                    </a:moveTo>
                    <a:cubicBezTo>
                      <a:pt x="19209" y="14905"/>
                      <a:pt x="14905" y="19209"/>
                      <a:pt x="9598" y="19209"/>
                    </a:cubicBezTo>
                    <a:cubicBezTo>
                      <a:pt x="4304" y="19209"/>
                      <a:pt x="0" y="14905"/>
                      <a:pt x="0" y="9598"/>
                    </a:cubicBezTo>
                    <a:cubicBezTo>
                      <a:pt x="0" y="4291"/>
                      <a:pt x="4304" y="0"/>
                      <a:pt x="9598" y="0"/>
                    </a:cubicBezTo>
                    <a:cubicBezTo>
                      <a:pt x="14905" y="0"/>
                      <a:pt x="19209" y="4291"/>
                      <a:pt x="19209" y="9598"/>
                    </a:cubicBezTo>
                    <a:close/>
                  </a:path>
                </a:pathLst>
              </a:custGeom>
              <a:gradFill>
                <a:gsLst>
                  <a:gs pos="0">
                    <a:schemeClr val="accent4"/>
                  </a:gs>
                  <a:gs pos="100000">
                    <a:schemeClr val="accent6"/>
                  </a:gs>
                </a:gsLst>
                <a:lin ang="0" scaled="0"/>
              </a:gra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0;p16">
                <a:extLst>
                  <a:ext uri="{FF2B5EF4-FFF2-40B4-BE49-F238E27FC236}">
                    <a16:creationId xmlns:a16="http://schemas.microsoft.com/office/drawing/2014/main" id="{6EB14D31-089E-4587-8E2D-39EA30D1ADCC}"/>
                  </a:ext>
                </a:extLst>
              </p:cNvPr>
              <p:cNvSpPr/>
              <p:nvPr/>
            </p:nvSpPr>
            <p:spPr>
              <a:xfrm>
                <a:off x="6900362" y="2962057"/>
                <a:ext cx="915738" cy="916457"/>
              </a:xfrm>
              <a:custGeom>
                <a:avLst/>
                <a:gdLst/>
                <a:ahLst/>
                <a:cxnLst/>
                <a:rect l="l" t="t" r="r" b="b"/>
                <a:pathLst>
                  <a:path w="16543" h="16556" extrusionOk="0">
                    <a:moveTo>
                      <a:pt x="8265" y="0"/>
                    </a:moveTo>
                    <a:cubicBezTo>
                      <a:pt x="3697" y="0"/>
                      <a:pt x="1" y="3710"/>
                      <a:pt x="1" y="8278"/>
                    </a:cubicBezTo>
                    <a:cubicBezTo>
                      <a:pt x="1" y="12845"/>
                      <a:pt x="3697" y="16555"/>
                      <a:pt x="8265" y="16555"/>
                    </a:cubicBezTo>
                    <a:cubicBezTo>
                      <a:pt x="12846" y="16555"/>
                      <a:pt x="16542" y="12845"/>
                      <a:pt x="16542" y="8278"/>
                    </a:cubicBezTo>
                    <a:cubicBezTo>
                      <a:pt x="16542" y="3710"/>
                      <a:pt x="12846" y="0"/>
                      <a:pt x="8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112;p16">
              <a:extLst>
                <a:ext uri="{FF2B5EF4-FFF2-40B4-BE49-F238E27FC236}">
                  <a16:creationId xmlns:a16="http://schemas.microsoft.com/office/drawing/2014/main" id="{BB0EF3E2-6937-47BA-96C5-5F428C71D001}"/>
                </a:ext>
              </a:extLst>
            </p:cNvPr>
            <p:cNvSpPr/>
            <p:nvPr/>
          </p:nvSpPr>
          <p:spPr>
            <a:xfrm>
              <a:off x="7127575" y="3174728"/>
              <a:ext cx="466544" cy="457211"/>
            </a:xfrm>
            <a:custGeom>
              <a:avLst/>
              <a:gdLst/>
              <a:ahLst/>
              <a:cxnLst/>
              <a:rect l="l" t="t" r="r" b="b"/>
              <a:pathLst>
                <a:path w="12005" h="11815" extrusionOk="0">
                  <a:moveTo>
                    <a:pt x="6003" y="693"/>
                  </a:moveTo>
                  <a:cubicBezTo>
                    <a:pt x="6089" y="693"/>
                    <a:pt x="6176" y="725"/>
                    <a:pt x="6239" y="788"/>
                  </a:cubicBezTo>
                  <a:lnTo>
                    <a:pt x="8444" y="2993"/>
                  </a:lnTo>
                  <a:lnTo>
                    <a:pt x="7972" y="3466"/>
                  </a:lnTo>
                  <a:lnTo>
                    <a:pt x="7751" y="3214"/>
                  </a:lnTo>
                  <a:cubicBezTo>
                    <a:pt x="7562" y="3025"/>
                    <a:pt x="7279" y="2899"/>
                    <a:pt x="6995" y="2899"/>
                  </a:cubicBezTo>
                  <a:cubicBezTo>
                    <a:pt x="6711" y="2899"/>
                    <a:pt x="6459" y="3025"/>
                    <a:pt x="6239" y="3214"/>
                  </a:cubicBezTo>
                  <a:cubicBezTo>
                    <a:pt x="5861" y="3623"/>
                    <a:pt x="5861" y="4285"/>
                    <a:pt x="6239" y="4663"/>
                  </a:cubicBezTo>
                  <a:lnTo>
                    <a:pt x="6491" y="4915"/>
                  </a:lnTo>
                  <a:lnTo>
                    <a:pt x="6018" y="5388"/>
                  </a:lnTo>
                  <a:lnTo>
                    <a:pt x="5262" y="4631"/>
                  </a:lnTo>
                  <a:cubicBezTo>
                    <a:pt x="5199" y="4568"/>
                    <a:pt x="5113" y="4537"/>
                    <a:pt x="5026" y="4537"/>
                  </a:cubicBezTo>
                  <a:cubicBezTo>
                    <a:pt x="4939" y="4537"/>
                    <a:pt x="4853" y="4568"/>
                    <a:pt x="4790" y="4631"/>
                  </a:cubicBezTo>
                  <a:lnTo>
                    <a:pt x="4317" y="5104"/>
                  </a:lnTo>
                  <a:cubicBezTo>
                    <a:pt x="4254" y="5167"/>
                    <a:pt x="4167" y="5198"/>
                    <a:pt x="4081" y="5198"/>
                  </a:cubicBezTo>
                  <a:cubicBezTo>
                    <a:pt x="3994" y="5198"/>
                    <a:pt x="3907" y="5167"/>
                    <a:pt x="3844" y="5104"/>
                  </a:cubicBezTo>
                  <a:cubicBezTo>
                    <a:pt x="3718" y="4978"/>
                    <a:pt x="3718" y="4757"/>
                    <a:pt x="3844" y="4631"/>
                  </a:cubicBezTo>
                  <a:lnTo>
                    <a:pt x="4317" y="4159"/>
                  </a:lnTo>
                  <a:cubicBezTo>
                    <a:pt x="4443" y="4033"/>
                    <a:pt x="4443" y="3812"/>
                    <a:pt x="4317" y="3686"/>
                  </a:cubicBezTo>
                  <a:lnTo>
                    <a:pt x="3624" y="2993"/>
                  </a:lnTo>
                  <a:lnTo>
                    <a:pt x="5766" y="788"/>
                  </a:lnTo>
                  <a:cubicBezTo>
                    <a:pt x="5829" y="725"/>
                    <a:pt x="5916" y="693"/>
                    <a:pt x="6003" y="693"/>
                  </a:cubicBezTo>
                  <a:close/>
                  <a:moveTo>
                    <a:pt x="3088" y="3466"/>
                  </a:moveTo>
                  <a:lnTo>
                    <a:pt x="3561" y="3938"/>
                  </a:lnTo>
                  <a:lnTo>
                    <a:pt x="3340" y="4159"/>
                  </a:lnTo>
                  <a:cubicBezTo>
                    <a:pt x="2931" y="4568"/>
                    <a:pt x="2931" y="5230"/>
                    <a:pt x="3340" y="5608"/>
                  </a:cubicBezTo>
                  <a:cubicBezTo>
                    <a:pt x="3529" y="5813"/>
                    <a:pt x="3797" y="5915"/>
                    <a:pt x="4065" y="5915"/>
                  </a:cubicBezTo>
                  <a:cubicBezTo>
                    <a:pt x="4333" y="5915"/>
                    <a:pt x="4601" y="5813"/>
                    <a:pt x="4790" y="5608"/>
                  </a:cubicBezTo>
                  <a:lnTo>
                    <a:pt x="5042" y="5388"/>
                  </a:lnTo>
                  <a:lnTo>
                    <a:pt x="5514" y="5860"/>
                  </a:lnTo>
                  <a:lnTo>
                    <a:pt x="4758" y="6616"/>
                  </a:lnTo>
                  <a:cubicBezTo>
                    <a:pt x="4632" y="6711"/>
                    <a:pt x="4632" y="6963"/>
                    <a:pt x="4758" y="7089"/>
                  </a:cubicBezTo>
                  <a:lnTo>
                    <a:pt x="5231" y="7561"/>
                  </a:lnTo>
                  <a:cubicBezTo>
                    <a:pt x="5357" y="7656"/>
                    <a:pt x="5357" y="7908"/>
                    <a:pt x="5231" y="8002"/>
                  </a:cubicBezTo>
                  <a:cubicBezTo>
                    <a:pt x="5168" y="8065"/>
                    <a:pt x="5081" y="8097"/>
                    <a:pt x="4994" y="8097"/>
                  </a:cubicBezTo>
                  <a:cubicBezTo>
                    <a:pt x="4908" y="8097"/>
                    <a:pt x="4821" y="8065"/>
                    <a:pt x="4758" y="8002"/>
                  </a:cubicBezTo>
                  <a:lnTo>
                    <a:pt x="4286" y="7561"/>
                  </a:lnTo>
                  <a:cubicBezTo>
                    <a:pt x="4223" y="7498"/>
                    <a:pt x="4136" y="7467"/>
                    <a:pt x="4049" y="7467"/>
                  </a:cubicBezTo>
                  <a:cubicBezTo>
                    <a:pt x="3963" y="7467"/>
                    <a:pt x="3876" y="7498"/>
                    <a:pt x="3813" y="7561"/>
                  </a:cubicBezTo>
                  <a:lnTo>
                    <a:pt x="3088" y="8254"/>
                  </a:lnTo>
                  <a:lnTo>
                    <a:pt x="883" y="6049"/>
                  </a:lnTo>
                  <a:cubicBezTo>
                    <a:pt x="789" y="6018"/>
                    <a:pt x="789" y="5829"/>
                    <a:pt x="883" y="5671"/>
                  </a:cubicBezTo>
                  <a:lnTo>
                    <a:pt x="3088" y="3466"/>
                  </a:lnTo>
                  <a:close/>
                  <a:moveTo>
                    <a:pt x="8917" y="3529"/>
                  </a:moveTo>
                  <a:lnTo>
                    <a:pt x="11122" y="5671"/>
                  </a:lnTo>
                  <a:cubicBezTo>
                    <a:pt x="11248" y="5766"/>
                    <a:pt x="11248" y="6018"/>
                    <a:pt x="11122" y="6144"/>
                  </a:cubicBezTo>
                  <a:lnTo>
                    <a:pt x="8917" y="8349"/>
                  </a:lnTo>
                  <a:lnTo>
                    <a:pt x="8444" y="7876"/>
                  </a:lnTo>
                  <a:lnTo>
                    <a:pt x="8696" y="7624"/>
                  </a:lnTo>
                  <a:cubicBezTo>
                    <a:pt x="9074" y="7246"/>
                    <a:pt x="9074" y="6553"/>
                    <a:pt x="8696" y="6175"/>
                  </a:cubicBezTo>
                  <a:cubicBezTo>
                    <a:pt x="8491" y="5970"/>
                    <a:pt x="8224" y="5868"/>
                    <a:pt x="7956" y="5868"/>
                  </a:cubicBezTo>
                  <a:cubicBezTo>
                    <a:pt x="7688" y="5868"/>
                    <a:pt x="7420" y="5970"/>
                    <a:pt x="7216" y="6175"/>
                  </a:cubicBezTo>
                  <a:lnTo>
                    <a:pt x="6995" y="6396"/>
                  </a:lnTo>
                  <a:lnTo>
                    <a:pt x="6522" y="5923"/>
                  </a:lnTo>
                  <a:lnTo>
                    <a:pt x="7279" y="5198"/>
                  </a:lnTo>
                  <a:cubicBezTo>
                    <a:pt x="7373" y="5072"/>
                    <a:pt x="7373" y="4820"/>
                    <a:pt x="7279" y="4726"/>
                  </a:cubicBezTo>
                  <a:lnTo>
                    <a:pt x="6806" y="4222"/>
                  </a:lnTo>
                  <a:cubicBezTo>
                    <a:pt x="6680" y="4127"/>
                    <a:pt x="6680" y="3875"/>
                    <a:pt x="6806" y="3749"/>
                  </a:cubicBezTo>
                  <a:cubicBezTo>
                    <a:pt x="6869" y="3686"/>
                    <a:pt x="6963" y="3655"/>
                    <a:pt x="7026" y="3655"/>
                  </a:cubicBezTo>
                  <a:cubicBezTo>
                    <a:pt x="7121" y="3655"/>
                    <a:pt x="7216" y="3686"/>
                    <a:pt x="7279" y="3749"/>
                  </a:cubicBezTo>
                  <a:lnTo>
                    <a:pt x="7751" y="4222"/>
                  </a:lnTo>
                  <a:cubicBezTo>
                    <a:pt x="7798" y="4285"/>
                    <a:pt x="7885" y="4316"/>
                    <a:pt x="7976" y="4316"/>
                  </a:cubicBezTo>
                  <a:cubicBezTo>
                    <a:pt x="8066" y="4316"/>
                    <a:pt x="8161" y="4285"/>
                    <a:pt x="8224" y="4222"/>
                  </a:cubicBezTo>
                  <a:lnTo>
                    <a:pt x="8917" y="3529"/>
                  </a:lnTo>
                  <a:close/>
                  <a:moveTo>
                    <a:pt x="5987" y="6396"/>
                  </a:moveTo>
                  <a:lnTo>
                    <a:pt x="6711" y="7152"/>
                  </a:lnTo>
                  <a:cubicBezTo>
                    <a:pt x="6774" y="7215"/>
                    <a:pt x="6869" y="7246"/>
                    <a:pt x="6960" y="7246"/>
                  </a:cubicBezTo>
                  <a:cubicBezTo>
                    <a:pt x="7050" y="7246"/>
                    <a:pt x="7137" y="7215"/>
                    <a:pt x="7184" y="7152"/>
                  </a:cubicBezTo>
                  <a:lnTo>
                    <a:pt x="7657" y="6679"/>
                  </a:lnTo>
                  <a:cubicBezTo>
                    <a:pt x="7720" y="6616"/>
                    <a:pt x="7814" y="6585"/>
                    <a:pt x="7905" y="6585"/>
                  </a:cubicBezTo>
                  <a:cubicBezTo>
                    <a:pt x="7995" y="6585"/>
                    <a:pt x="8082" y="6616"/>
                    <a:pt x="8129" y="6679"/>
                  </a:cubicBezTo>
                  <a:cubicBezTo>
                    <a:pt x="8255" y="6805"/>
                    <a:pt x="8255" y="7026"/>
                    <a:pt x="8129" y="7152"/>
                  </a:cubicBezTo>
                  <a:lnTo>
                    <a:pt x="7657" y="7624"/>
                  </a:lnTo>
                  <a:cubicBezTo>
                    <a:pt x="7562" y="7750"/>
                    <a:pt x="7562" y="7971"/>
                    <a:pt x="7657" y="8097"/>
                  </a:cubicBezTo>
                  <a:lnTo>
                    <a:pt x="8381" y="8822"/>
                  </a:lnTo>
                  <a:lnTo>
                    <a:pt x="6239" y="11027"/>
                  </a:lnTo>
                  <a:cubicBezTo>
                    <a:pt x="6192" y="11074"/>
                    <a:pt x="6105" y="11098"/>
                    <a:pt x="6014" y="11098"/>
                  </a:cubicBezTo>
                  <a:cubicBezTo>
                    <a:pt x="5924" y="11098"/>
                    <a:pt x="5829" y="11074"/>
                    <a:pt x="5766" y="11027"/>
                  </a:cubicBezTo>
                  <a:lnTo>
                    <a:pt x="3561" y="8822"/>
                  </a:lnTo>
                  <a:lnTo>
                    <a:pt x="4034" y="8349"/>
                  </a:lnTo>
                  <a:lnTo>
                    <a:pt x="4286" y="8570"/>
                  </a:lnTo>
                  <a:cubicBezTo>
                    <a:pt x="4475" y="8774"/>
                    <a:pt x="4742" y="8877"/>
                    <a:pt x="5010" y="8877"/>
                  </a:cubicBezTo>
                  <a:cubicBezTo>
                    <a:pt x="5278" y="8877"/>
                    <a:pt x="5546" y="8774"/>
                    <a:pt x="5735" y="8570"/>
                  </a:cubicBezTo>
                  <a:cubicBezTo>
                    <a:pt x="6144" y="8191"/>
                    <a:pt x="6144" y="7498"/>
                    <a:pt x="5735" y="7120"/>
                  </a:cubicBezTo>
                  <a:lnTo>
                    <a:pt x="5514" y="6868"/>
                  </a:lnTo>
                  <a:lnTo>
                    <a:pt x="5987" y="6396"/>
                  </a:lnTo>
                  <a:close/>
                  <a:moveTo>
                    <a:pt x="5999" y="0"/>
                  </a:moveTo>
                  <a:cubicBezTo>
                    <a:pt x="5735" y="0"/>
                    <a:pt x="5467" y="95"/>
                    <a:pt x="5262" y="284"/>
                  </a:cubicBezTo>
                  <a:lnTo>
                    <a:pt x="379" y="5167"/>
                  </a:lnTo>
                  <a:cubicBezTo>
                    <a:pt x="1" y="5577"/>
                    <a:pt x="1" y="6238"/>
                    <a:pt x="379" y="6648"/>
                  </a:cubicBezTo>
                  <a:lnTo>
                    <a:pt x="5262" y="11531"/>
                  </a:lnTo>
                  <a:cubicBezTo>
                    <a:pt x="5467" y="11720"/>
                    <a:pt x="5735" y="11814"/>
                    <a:pt x="5999" y="11814"/>
                  </a:cubicBezTo>
                  <a:cubicBezTo>
                    <a:pt x="6262" y="11814"/>
                    <a:pt x="6522" y="11720"/>
                    <a:pt x="6711" y="11531"/>
                  </a:cubicBezTo>
                  <a:lnTo>
                    <a:pt x="11595" y="6648"/>
                  </a:lnTo>
                  <a:cubicBezTo>
                    <a:pt x="12004" y="6238"/>
                    <a:pt x="12004" y="5577"/>
                    <a:pt x="11595" y="5167"/>
                  </a:cubicBezTo>
                  <a:lnTo>
                    <a:pt x="6711" y="284"/>
                  </a:lnTo>
                  <a:cubicBezTo>
                    <a:pt x="6522" y="95"/>
                    <a:pt x="6262" y="0"/>
                    <a:pt x="5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14190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F62AE-53F4-436A-955B-2F26448C4486}"/>
              </a:ext>
            </a:extLst>
          </p:cNvPr>
          <p:cNvSpPr>
            <a:spLocks noGrp="1"/>
          </p:cNvSpPr>
          <p:nvPr>
            <p:ph type="title"/>
          </p:nvPr>
        </p:nvSpPr>
        <p:spPr/>
        <p:txBody>
          <a:bodyPr/>
          <a:lstStyle/>
          <a:p>
            <a:r>
              <a:rPr lang="en-US" dirty="0"/>
              <a:t>Various Career Paths</a:t>
            </a:r>
            <a:endParaRPr lang="en-GB" dirty="0"/>
          </a:p>
        </p:txBody>
      </p:sp>
      <p:sp>
        <p:nvSpPr>
          <p:cNvPr id="3" name="Google Shape;1012;p36">
            <a:extLst>
              <a:ext uri="{FF2B5EF4-FFF2-40B4-BE49-F238E27FC236}">
                <a16:creationId xmlns:a16="http://schemas.microsoft.com/office/drawing/2014/main" id="{38A514DC-AB7F-4A11-8F65-4640F29C68E3}"/>
              </a:ext>
            </a:extLst>
          </p:cNvPr>
          <p:cNvSpPr/>
          <p:nvPr/>
        </p:nvSpPr>
        <p:spPr>
          <a:xfrm>
            <a:off x="5450375" y="2688637"/>
            <a:ext cx="21750" cy="21750"/>
          </a:xfrm>
          <a:custGeom>
            <a:avLst/>
            <a:gdLst/>
            <a:ahLst/>
            <a:cxnLst/>
            <a:rect l="l" t="t" r="r" b="b"/>
            <a:pathLst>
              <a:path w="870" h="870" extrusionOk="0">
                <a:moveTo>
                  <a:pt x="441" y="0"/>
                </a:moveTo>
                <a:lnTo>
                  <a:pt x="1" y="441"/>
                </a:lnTo>
                <a:lnTo>
                  <a:pt x="441" y="869"/>
                </a:lnTo>
                <a:lnTo>
                  <a:pt x="870" y="441"/>
                </a:lnTo>
                <a:lnTo>
                  <a:pt x="4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13;p36">
            <a:extLst>
              <a:ext uri="{FF2B5EF4-FFF2-40B4-BE49-F238E27FC236}">
                <a16:creationId xmlns:a16="http://schemas.microsoft.com/office/drawing/2014/main" id="{B2163498-15CB-48A7-BCA9-67EDB6179925}"/>
              </a:ext>
            </a:extLst>
          </p:cNvPr>
          <p:cNvSpPr/>
          <p:nvPr/>
        </p:nvSpPr>
        <p:spPr>
          <a:xfrm>
            <a:off x="5320300" y="2819012"/>
            <a:ext cx="21750" cy="21750"/>
          </a:xfrm>
          <a:custGeom>
            <a:avLst/>
            <a:gdLst/>
            <a:ahLst/>
            <a:cxnLst/>
            <a:rect l="l" t="t" r="r" b="b"/>
            <a:pathLst>
              <a:path w="870" h="870" extrusionOk="0">
                <a:moveTo>
                  <a:pt x="429" y="0"/>
                </a:moveTo>
                <a:lnTo>
                  <a:pt x="1" y="429"/>
                </a:lnTo>
                <a:lnTo>
                  <a:pt x="429" y="869"/>
                </a:lnTo>
                <a:lnTo>
                  <a:pt x="870" y="429"/>
                </a:lnTo>
                <a:lnTo>
                  <a:pt x="4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14;p36">
            <a:extLst>
              <a:ext uri="{FF2B5EF4-FFF2-40B4-BE49-F238E27FC236}">
                <a16:creationId xmlns:a16="http://schemas.microsoft.com/office/drawing/2014/main" id="{3878E71A-8DC9-4E05-82D7-83BF7C73CCDC}"/>
              </a:ext>
            </a:extLst>
          </p:cNvPr>
          <p:cNvSpPr/>
          <p:nvPr/>
        </p:nvSpPr>
        <p:spPr>
          <a:xfrm>
            <a:off x="5417925" y="2699637"/>
            <a:ext cx="21775" cy="21750"/>
          </a:xfrm>
          <a:custGeom>
            <a:avLst/>
            <a:gdLst/>
            <a:ahLst/>
            <a:cxnLst/>
            <a:rect l="l" t="t" r="r" b="b"/>
            <a:pathLst>
              <a:path w="871" h="870" extrusionOk="0">
                <a:moveTo>
                  <a:pt x="430" y="1"/>
                </a:moveTo>
                <a:lnTo>
                  <a:pt x="1" y="429"/>
                </a:lnTo>
                <a:lnTo>
                  <a:pt x="430" y="870"/>
                </a:lnTo>
                <a:lnTo>
                  <a:pt x="870" y="429"/>
                </a:lnTo>
                <a:lnTo>
                  <a:pt x="4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15;p36">
            <a:extLst>
              <a:ext uri="{FF2B5EF4-FFF2-40B4-BE49-F238E27FC236}">
                <a16:creationId xmlns:a16="http://schemas.microsoft.com/office/drawing/2014/main" id="{536CADB3-8EBD-4499-AC8A-0AF919B90A4F}"/>
              </a:ext>
            </a:extLst>
          </p:cNvPr>
          <p:cNvSpPr/>
          <p:nvPr/>
        </p:nvSpPr>
        <p:spPr>
          <a:xfrm>
            <a:off x="5439675" y="2721362"/>
            <a:ext cx="21750" cy="21775"/>
          </a:xfrm>
          <a:custGeom>
            <a:avLst/>
            <a:gdLst/>
            <a:ahLst/>
            <a:cxnLst/>
            <a:rect l="l" t="t" r="r" b="b"/>
            <a:pathLst>
              <a:path w="870" h="871" extrusionOk="0">
                <a:moveTo>
                  <a:pt x="429" y="1"/>
                </a:moveTo>
                <a:lnTo>
                  <a:pt x="0" y="430"/>
                </a:lnTo>
                <a:lnTo>
                  <a:pt x="429" y="870"/>
                </a:lnTo>
                <a:lnTo>
                  <a:pt x="869" y="430"/>
                </a:lnTo>
                <a:lnTo>
                  <a:pt x="4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16;p36">
            <a:extLst>
              <a:ext uri="{FF2B5EF4-FFF2-40B4-BE49-F238E27FC236}">
                <a16:creationId xmlns:a16="http://schemas.microsoft.com/office/drawing/2014/main" id="{F2F17F3E-F220-4DAE-B01D-880A90FC6343}"/>
              </a:ext>
            </a:extLst>
          </p:cNvPr>
          <p:cNvSpPr/>
          <p:nvPr/>
        </p:nvSpPr>
        <p:spPr>
          <a:xfrm>
            <a:off x="5331025" y="2786562"/>
            <a:ext cx="21750" cy="21450"/>
          </a:xfrm>
          <a:custGeom>
            <a:avLst/>
            <a:gdLst/>
            <a:ahLst/>
            <a:cxnLst/>
            <a:rect l="l" t="t" r="r" b="b"/>
            <a:pathLst>
              <a:path w="870" h="858" extrusionOk="0">
                <a:moveTo>
                  <a:pt x="441" y="0"/>
                </a:moveTo>
                <a:lnTo>
                  <a:pt x="0" y="429"/>
                </a:lnTo>
                <a:lnTo>
                  <a:pt x="441" y="858"/>
                </a:lnTo>
                <a:lnTo>
                  <a:pt x="869" y="429"/>
                </a:lnTo>
                <a:lnTo>
                  <a:pt x="4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17;p36">
            <a:extLst>
              <a:ext uri="{FF2B5EF4-FFF2-40B4-BE49-F238E27FC236}">
                <a16:creationId xmlns:a16="http://schemas.microsoft.com/office/drawing/2014/main" id="{76090477-C8E9-48E2-9CB1-D81406C37F09}"/>
              </a:ext>
            </a:extLst>
          </p:cNvPr>
          <p:cNvSpPr/>
          <p:nvPr/>
        </p:nvSpPr>
        <p:spPr>
          <a:xfrm>
            <a:off x="5352750" y="2808287"/>
            <a:ext cx="21750" cy="21450"/>
          </a:xfrm>
          <a:custGeom>
            <a:avLst/>
            <a:gdLst/>
            <a:ahLst/>
            <a:cxnLst/>
            <a:rect l="l" t="t" r="r" b="b"/>
            <a:pathLst>
              <a:path w="870" h="858" extrusionOk="0">
                <a:moveTo>
                  <a:pt x="441" y="1"/>
                </a:moveTo>
                <a:lnTo>
                  <a:pt x="0" y="429"/>
                </a:lnTo>
                <a:lnTo>
                  <a:pt x="441" y="858"/>
                </a:lnTo>
                <a:lnTo>
                  <a:pt x="870" y="429"/>
                </a:lnTo>
                <a:lnTo>
                  <a:pt x="4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8;p36">
            <a:extLst>
              <a:ext uri="{FF2B5EF4-FFF2-40B4-BE49-F238E27FC236}">
                <a16:creationId xmlns:a16="http://schemas.microsoft.com/office/drawing/2014/main" id="{4438A6A7-A870-440C-ADEE-6824EF8A4A0A}"/>
              </a:ext>
            </a:extLst>
          </p:cNvPr>
          <p:cNvSpPr/>
          <p:nvPr/>
        </p:nvSpPr>
        <p:spPr>
          <a:xfrm>
            <a:off x="5363775" y="2753812"/>
            <a:ext cx="43175" cy="43500"/>
          </a:xfrm>
          <a:custGeom>
            <a:avLst/>
            <a:gdLst/>
            <a:ahLst/>
            <a:cxnLst/>
            <a:rect l="l" t="t" r="r" b="b"/>
            <a:pathLst>
              <a:path w="1727" h="1740" extrusionOk="0">
                <a:moveTo>
                  <a:pt x="429" y="1"/>
                </a:moveTo>
                <a:lnTo>
                  <a:pt x="0" y="441"/>
                </a:lnTo>
                <a:lnTo>
                  <a:pt x="1298" y="1739"/>
                </a:lnTo>
                <a:lnTo>
                  <a:pt x="1726" y="1310"/>
                </a:lnTo>
                <a:lnTo>
                  <a:pt x="4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9;p36">
            <a:extLst>
              <a:ext uri="{FF2B5EF4-FFF2-40B4-BE49-F238E27FC236}">
                <a16:creationId xmlns:a16="http://schemas.microsoft.com/office/drawing/2014/main" id="{6F9F5C40-8BFE-47A1-9754-7A445D947DFE}"/>
              </a:ext>
            </a:extLst>
          </p:cNvPr>
          <p:cNvSpPr/>
          <p:nvPr/>
        </p:nvSpPr>
        <p:spPr>
          <a:xfrm>
            <a:off x="5385200" y="2732087"/>
            <a:ext cx="43475" cy="43475"/>
          </a:xfrm>
          <a:custGeom>
            <a:avLst/>
            <a:gdLst/>
            <a:ahLst/>
            <a:cxnLst/>
            <a:rect l="l" t="t" r="r" b="b"/>
            <a:pathLst>
              <a:path w="1739" h="1739" extrusionOk="0">
                <a:moveTo>
                  <a:pt x="441" y="1"/>
                </a:moveTo>
                <a:lnTo>
                  <a:pt x="0" y="441"/>
                </a:lnTo>
                <a:lnTo>
                  <a:pt x="1310" y="1739"/>
                </a:lnTo>
                <a:lnTo>
                  <a:pt x="1739" y="1310"/>
                </a:lnTo>
                <a:lnTo>
                  <a:pt x="4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20;p36">
            <a:extLst>
              <a:ext uri="{FF2B5EF4-FFF2-40B4-BE49-F238E27FC236}">
                <a16:creationId xmlns:a16="http://schemas.microsoft.com/office/drawing/2014/main" id="{95B9C3F9-00EF-4FFD-8894-7E33C02B131D}"/>
              </a:ext>
            </a:extLst>
          </p:cNvPr>
          <p:cNvSpPr/>
          <p:nvPr/>
        </p:nvSpPr>
        <p:spPr>
          <a:xfrm>
            <a:off x="5406925" y="3286612"/>
            <a:ext cx="14600" cy="14925"/>
          </a:xfrm>
          <a:custGeom>
            <a:avLst/>
            <a:gdLst/>
            <a:ahLst/>
            <a:cxnLst/>
            <a:rect l="l" t="t" r="r" b="b"/>
            <a:pathLst>
              <a:path w="584" h="597" extrusionOk="0">
                <a:moveTo>
                  <a:pt x="0" y="1"/>
                </a:moveTo>
                <a:lnTo>
                  <a:pt x="0" y="596"/>
                </a:lnTo>
                <a:lnTo>
                  <a:pt x="584" y="596"/>
                </a:lnTo>
                <a:lnTo>
                  <a:pt x="5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21;p36">
            <a:extLst>
              <a:ext uri="{FF2B5EF4-FFF2-40B4-BE49-F238E27FC236}">
                <a16:creationId xmlns:a16="http://schemas.microsoft.com/office/drawing/2014/main" id="{5D884B61-3672-4A56-B316-EAB52767442E}"/>
              </a:ext>
            </a:extLst>
          </p:cNvPr>
          <p:cNvSpPr/>
          <p:nvPr/>
        </p:nvSpPr>
        <p:spPr>
          <a:xfrm>
            <a:off x="5392350" y="3360737"/>
            <a:ext cx="44075" cy="44075"/>
          </a:xfrm>
          <a:custGeom>
            <a:avLst/>
            <a:gdLst/>
            <a:ahLst/>
            <a:cxnLst/>
            <a:rect l="l" t="t" r="r" b="b"/>
            <a:pathLst>
              <a:path w="1763" h="1763" extrusionOk="0">
                <a:moveTo>
                  <a:pt x="583" y="1"/>
                </a:moveTo>
                <a:lnTo>
                  <a:pt x="583" y="596"/>
                </a:lnTo>
                <a:lnTo>
                  <a:pt x="0" y="596"/>
                </a:lnTo>
                <a:lnTo>
                  <a:pt x="0" y="1179"/>
                </a:lnTo>
                <a:lnTo>
                  <a:pt x="583" y="1179"/>
                </a:lnTo>
                <a:lnTo>
                  <a:pt x="583" y="1763"/>
                </a:lnTo>
                <a:lnTo>
                  <a:pt x="1167" y="1763"/>
                </a:lnTo>
                <a:lnTo>
                  <a:pt x="1167" y="1179"/>
                </a:lnTo>
                <a:lnTo>
                  <a:pt x="1762" y="1179"/>
                </a:lnTo>
                <a:lnTo>
                  <a:pt x="1762" y="596"/>
                </a:lnTo>
                <a:lnTo>
                  <a:pt x="1167" y="596"/>
                </a:lnTo>
                <a:lnTo>
                  <a:pt x="11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22;p36">
            <a:extLst>
              <a:ext uri="{FF2B5EF4-FFF2-40B4-BE49-F238E27FC236}">
                <a16:creationId xmlns:a16="http://schemas.microsoft.com/office/drawing/2014/main" id="{21584F9E-9E47-4243-A481-B4032424F63C}"/>
              </a:ext>
            </a:extLst>
          </p:cNvPr>
          <p:cNvSpPr/>
          <p:nvPr/>
        </p:nvSpPr>
        <p:spPr>
          <a:xfrm>
            <a:off x="5053300" y="3924487"/>
            <a:ext cx="17900" cy="17900"/>
          </a:xfrm>
          <a:custGeom>
            <a:avLst/>
            <a:gdLst/>
            <a:ahLst/>
            <a:cxnLst/>
            <a:rect l="l" t="t" r="r" b="b"/>
            <a:pathLst>
              <a:path w="716" h="716" extrusionOk="0">
                <a:moveTo>
                  <a:pt x="1" y="1"/>
                </a:moveTo>
                <a:lnTo>
                  <a:pt x="1" y="715"/>
                </a:lnTo>
                <a:lnTo>
                  <a:pt x="715" y="715"/>
                </a:lnTo>
                <a:lnTo>
                  <a:pt x="7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25;p36">
            <a:extLst>
              <a:ext uri="{FF2B5EF4-FFF2-40B4-BE49-F238E27FC236}">
                <a16:creationId xmlns:a16="http://schemas.microsoft.com/office/drawing/2014/main" id="{14B30DF8-2719-4CF1-B62E-E7C4657888A0}"/>
              </a:ext>
            </a:extLst>
          </p:cNvPr>
          <p:cNvSpPr txBox="1"/>
          <p:nvPr/>
        </p:nvSpPr>
        <p:spPr>
          <a:xfrm>
            <a:off x="7684410" y="1243298"/>
            <a:ext cx="1413351"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dirty="0">
                <a:solidFill>
                  <a:srgbClr val="434343"/>
                </a:solidFill>
                <a:latin typeface="Fira Sans Extra Condensed Medium"/>
                <a:ea typeface="Fira Sans Extra Condensed Medium"/>
                <a:cs typeface="Fira Sans Extra Condensed Medium"/>
                <a:sym typeface="Fira Sans Extra Condensed Medium"/>
              </a:rPr>
              <a:t>Non-Academic Research Institutions</a:t>
            </a:r>
            <a:endParaRPr sz="17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19" name="Google Shape;1026;p36">
            <a:extLst>
              <a:ext uri="{FF2B5EF4-FFF2-40B4-BE49-F238E27FC236}">
                <a16:creationId xmlns:a16="http://schemas.microsoft.com/office/drawing/2014/main" id="{83B22EAD-CB93-4DF1-9320-048F615BDC57}"/>
              </a:ext>
            </a:extLst>
          </p:cNvPr>
          <p:cNvSpPr/>
          <p:nvPr/>
        </p:nvSpPr>
        <p:spPr>
          <a:xfrm>
            <a:off x="5264650" y="1138562"/>
            <a:ext cx="2419760" cy="656375"/>
          </a:xfrm>
          <a:custGeom>
            <a:avLst/>
            <a:gdLst/>
            <a:ahLst/>
            <a:cxnLst/>
            <a:rect l="l" t="t" r="r" b="b"/>
            <a:pathLst>
              <a:path w="87298" h="26255" extrusionOk="0">
                <a:moveTo>
                  <a:pt x="14979" y="1"/>
                </a:moveTo>
                <a:cubicBezTo>
                  <a:pt x="6704" y="1"/>
                  <a:pt x="1" y="6716"/>
                  <a:pt x="1" y="14979"/>
                </a:cubicBezTo>
                <a:lnTo>
                  <a:pt x="1" y="26254"/>
                </a:lnTo>
                <a:lnTo>
                  <a:pt x="78356" y="26254"/>
                </a:lnTo>
                <a:lnTo>
                  <a:pt x="87297" y="13419"/>
                </a:lnTo>
                <a:lnTo>
                  <a:pt x="78356" y="1"/>
                </a:lnTo>
                <a:close/>
              </a:path>
            </a:pathLst>
          </a:custGeom>
          <a:solidFill>
            <a:srgbClr val="F3F3F3"/>
          </a:solidFill>
          <a:ln>
            <a:noFill/>
          </a:ln>
        </p:spPr>
        <p:txBody>
          <a:bodyPr spcFirstLastPara="1" wrap="square" lIns="36000" tIns="91425" rIns="72000" bIns="137150" anchor="ctr" anchorCtr="0">
            <a:noAutofit/>
          </a:bodyPr>
          <a:lstStyle/>
          <a:p>
            <a:pPr marL="0" lvl="0" indent="0" rtl="0">
              <a:spcBef>
                <a:spcPts val="0"/>
              </a:spcBef>
              <a:spcAft>
                <a:spcPts val="0"/>
              </a:spcAft>
              <a:buNone/>
            </a:pPr>
            <a:r>
              <a:rPr lang="en-GB" sz="800" dirty="0">
                <a:solidFill>
                  <a:srgbClr val="434343"/>
                </a:solidFill>
                <a:latin typeface="Roboto"/>
                <a:ea typeface="Roboto"/>
                <a:cs typeface="Roboto"/>
                <a:sym typeface="Wingdings" panose="05000000000000000000" pitchFamily="2" charset="2"/>
              </a:rPr>
              <a:t>   </a:t>
            </a:r>
            <a:r>
              <a:rPr lang="cs-CZ" sz="800" dirty="0">
                <a:solidFill>
                  <a:srgbClr val="434343"/>
                </a:solidFill>
                <a:latin typeface="Roboto"/>
                <a:ea typeface="Roboto"/>
                <a:cs typeface="Roboto"/>
                <a:sym typeface="Wingdings" panose="05000000000000000000" pitchFamily="2" charset="2"/>
              </a:rPr>
              <a:t> </a:t>
            </a:r>
            <a:r>
              <a:rPr lang="en-GB" sz="800" dirty="0">
                <a:solidFill>
                  <a:srgbClr val="434343"/>
                </a:solidFill>
                <a:latin typeface="Roboto"/>
                <a:ea typeface="Roboto"/>
                <a:cs typeface="Roboto"/>
                <a:sym typeface="Wingdings" panose="05000000000000000000" pitchFamily="2" charset="2"/>
              </a:rPr>
              <a:t></a:t>
            </a:r>
            <a:r>
              <a:rPr lang="en-GB" sz="800" dirty="0">
                <a:solidFill>
                  <a:srgbClr val="434343"/>
                </a:solidFill>
                <a:latin typeface="Roboto"/>
                <a:ea typeface="Roboto"/>
                <a:cs typeface="Roboto"/>
                <a:sym typeface="Roboto"/>
              </a:rPr>
              <a:t> specialized research institutions, think </a:t>
            </a:r>
            <a:br>
              <a:rPr lang="cs-CZ" sz="800" dirty="0">
                <a:solidFill>
                  <a:srgbClr val="434343"/>
                </a:solidFill>
                <a:latin typeface="Roboto"/>
                <a:ea typeface="Roboto"/>
                <a:cs typeface="Roboto"/>
                <a:sym typeface="Roboto"/>
              </a:rPr>
            </a:br>
            <a:r>
              <a:rPr lang="cs-CZ" sz="800">
                <a:solidFill>
                  <a:srgbClr val="434343"/>
                </a:solidFill>
                <a:latin typeface="Roboto"/>
                <a:ea typeface="Roboto"/>
                <a:cs typeface="Roboto"/>
                <a:sym typeface="Roboto"/>
              </a:rPr>
              <a:t>       </a:t>
            </a:r>
            <a:r>
              <a:rPr lang="en-GB" sz="800">
                <a:solidFill>
                  <a:srgbClr val="434343"/>
                </a:solidFill>
                <a:latin typeface="Roboto"/>
                <a:ea typeface="Roboto"/>
                <a:cs typeface="Roboto"/>
                <a:sym typeface="Roboto"/>
              </a:rPr>
              <a:t>tanks</a:t>
            </a:r>
            <a:r>
              <a:rPr lang="en-GB" sz="800" dirty="0">
                <a:solidFill>
                  <a:srgbClr val="434343"/>
                </a:solidFill>
                <a:latin typeface="Roboto"/>
                <a:ea typeface="Roboto"/>
                <a:cs typeface="Roboto"/>
                <a:sym typeface="Roboto"/>
              </a:rPr>
              <a:t>, or research </a:t>
            </a:r>
            <a:r>
              <a:rPr lang="en-GB" sz="800" dirty="0" err="1">
                <a:solidFill>
                  <a:srgbClr val="434343"/>
                </a:solidFill>
                <a:latin typeface="Roboto"/>
                <a:ea typeface="Roboto"/>
                <a:cs typeface="Roboto"/>
                <a:sym typeface="Roboto"/>
              </a:rPr>
              <a:t>centers</a:t>
            </a:r>
            <a:endParaRPr lang="cs-CZ" sz="800" dirty="0">
              <a:solidFill>
                <a:srgbClr val="434343"/>
              </a:solidFill>
              <a:latin typeface="Roboto"/>
              <a:ea typeface="Roboto"/>
              <a:cs typeface="Roboto"/>
              <a:sym typeface="Roboto"/>
            </a:endParaRPr>
          </a:p>
          <a:p>
            <a:pPr marL="0" lvl="0" indent="0" rtl="0">
              <a:spcBef>
                <a:spcPts val="0"/>
              </a:spcBef>
              <a:spcAft>
                <a:spcPts val="0"/>
              </a:spcAft>
              <a:buNone/>
            </a:pPr>
            <a:r>
              <a:rPr lang="cs-CZ" sz="800" dirty="0">
                <a:solidFill>
                  <a:srgbClr val="434343"/>
                </a:solidFill>
                <a:latin typeface="Roboto"/>
                <a:ea typeface="Roboto"/>
                <a:cs typeface="Roboto"/>
                <a:sym typeface="Wingdings" panose="05000000000000000000" pitchFamily="2" charset="2"/>
              </a:rPr>
              <a:t> </a:t>
            </a:r>
            <a:r>
              <a:rPr lang="en-GB" sz="800" dirty="0">
                <a:solidFill>
                  <a:srgbClr val="434343"/>
                </a:solidFill>
                <a:latin typeface="Roboto"/>
                <a:ea typeface="Roboto"/>
                <a:cs typeface="Roboto"/>
                <a:sym typeface="Wingdings" panose="05000000000000000000" pitchFamily="2" charset="2"/>
              </a:rPr>
              <a:t></a:t>
            </a:r>
            <a:r>
              <a:rPr lang="cs-CZ" sz="800" dirty="0">
                <a:solidFill>
                  <a:srgbClr val="434343"/>
                </a:solidFill>
                <a:latin typeface="Roboto"/>
                <a:ea typeface="Roboto"/>
                <a:cs typeface="Roboto"/>
                <a:sym typeface="Wingdings" panose="05000000000000000000" pitchFamily="2" charset="2"/>
              </a:rPr>
              <a:t> </a:t>
            </a:r>
            <a:r>
              <a:rPr lang="cs-CZ" sz="800" dirty="0" err="1">
                <a:solidFill>
                  <a:srgbClr val="434343"/>
                </a:solidFill>
                <a:latin typeface="Roboto"/>
                <a:ea typeface="Roboto"/>
                <a:cs typeface="Roboto"/>
                <a:sym typeface="Wingdings" panose="05000000000000000000" pitchFamily="2" charset="2"/>
              </a:rPr>
              <a:t>lab</a:t>
            </a:r>
            <a:r>
              <a:rPr lang="cs-CZ" sz="800" dirty="0">
                <a:solidFill>
                  <a:srgbClr val="434343"/>
                </a:solidFill>
                <a:latin typeface="Roboto"/>
                <a:ea typeface="Roboto"/>
                <a:cs typeface="Roboto"/>
                <a:sym typeface="Wingdings" panose="05000000000000000000" pitchFamily="2" charset="2"/>
              </a:rPr>
              <a:t> management, </a:t>
            </a:r>
            <a:r>
              <a:rPr lang="cs-CZ" sz="800" dirty="0" err="1">
                <a:solidFill>
                  <a:srgbClr val="434343"/>
                </a:solidFill>
                <a:latin typeface="Roboto"/>
                <a:ea typeface="Roboto"/>
                <a:cs typeface="Roboto"/>
                <a:sym typeface="Wingdings" panose="05000000000000000000" pitchFamily="2" charset="2"/>
              </a:rPr>
              <a:t>core</a:t>
            </a:r>
            <a:r>
              <a:rPr lang="cs-CZ" sz="800" dirty="0">
                <a:solidFill>
                  <a:srgbClr val="434343"/>
                </a:solidFill>
                <a:latin typeface="Roboto"/>
                <a:ea typeface="Roboto"/>
                <a:cs typeface="Roboto"/>
                <a:sym typeface="Wingdings" panose="05000000000000000000" pitchFamily="2" charset="2"/>
              </a:rPr>
              <a:t> </a:t>
            </a:r>
            <a:r>
              <a:rPr lang="cs-CZ" sz="800" dirty="0" err="1">
                <a:solidFill>
                  <a:srgbClr val="434343"/>
                </a:solidFill>
                <a:latin typeface="Roboto"/>
                <a:ea typeface="Roboto"/>
                <a:cs typeface="Roboto"/>
                <a:sym typeface="Wingdings" panose="05000000000000000000" pitchFamily="2" charset="2"/>
              </a:rPr>
              <a:t>facilities</a:t>
            </a:r>
            <a:r>
              <a:rPr lang="cs-CZ" sz="800" dirty="0">
                <a:solidFill>
                  <a:srgbClr val="434343"/>
                </a:solidFill>
                <a:latin typeface="Roboto"/>
                <a:ea typeface="Roboto"/>
                <a:cs typeface="Roboto"/>
                <a:sym typeface="Wingdings" panose="05000000000000000000" pitchFamily="2" charset="2"/>
              </a:rPr>
              <a:t> management</a:t>
            </a:r>
            <a:endParaRPr sz="800" dirty="0">
              <a:solidFill>
                <a:srgbClr val="434343"/>
              </a:solidFill>
              <a:latin typeface="Roboto"/>
              <a:ea typeface="Roboto"/>
              <a:cs typeface="Roboto"/>
              <a:sym typeface="Roboto"/>
            </a:endParaRPr>
          </a:p>
        </p:txBody>
      </p:sp>
      <p:sp>
        <p:nvSpPr>
          <p:cNvPr id="20" name="Google Shape;1027;p36">
            <a:extLst>
              <a:ext uri="{FF2B5EF4-FFF2-40B4-BE49-F238E27FC236}">
                <a16:creationId xmlns:a16="http://schemas.microsoft.com/office/drawing/2014/main" id="{143AD2F8-1868-48AE-9B19-7FA2B1F70022}"/>
              </a:ext>
            </a:extLst>
          </p:cNvPr>
          <p:cNvSpPr/>
          <p:nvPr/>
        </p:nvSpPr>
        <p:spPr>
          <a:xfrm>
            <a:off x="4648201" y="1140362"/>
            <a:ext cx="3036209" cy="1236475"/>
          </a:xfrm>
          <a:custGeom>
            <a:avLst/>
            <a:gdLst/>
            <a:ahLst/>
            <a:cxnLst/>
            <a:rect l="l" t="t" r="r" b="b"/>
            <a:pathLst>
              <a:path w="126529" h="49459" extrusionOk="0">
                <a:moveTo>
                  <a:pt x="112896" y="0"/>
                </a:moveTo>
                <a:lnTo>
                  <a:pt x="121992" y="13347"/>
                </a:lnTo>
                <a:lnTo>
                  <a:pt x="115634" y="22467"/>
                </a:lnTo>
                <a:lnTo>
                  <a:pt x="24396" y="22467"/>
                </a:lnTo>
                <a:lnTo>
                  <a:pt x="24396" y="22432"/>
                </a:lnTo>
                <a:lnTo>
                  <a:pt x="24373" y="22432"/>
                </a:lnTo>
                <a:lnTo>
                  <a:pt x="0" y="46804"/>
                </a:lnTo>
                <a:lnTo>
                  <a:pt x="2644" y="49459"/>
                </a:lnTo>
                <a:lnTo>
                  <a:pt x="25897" y="26194"/>
                </a:lnTo>
                <a:lnTo>
                  <a:pt x="117587" y="26194"/>
                </a:lnTo>
                <a:lnTo>
                  <a:pt x="126528" y="13383"/>
                </a:lnTo>
                <a:lnTo>
                  <a:pt x="1175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28;p36">
            <a:extLst>
              <a:ext uri="{FF2B5EF4-FFF2-40B4-BE49-F238E27FC236}">
                <a16:creationId xmlns:a16="http://schemas.microsoft.com/office/drawing/2014/main" id="{C472DE2E-A60B-4833-A837-890DCA95329E}"/>
              </a:ext>
            </a:extLst>
          </p:cNvPr>
          <p:cNvSpPr/>
          <p:nvPr/>
        </p:nvSpPr>
        <p:spPr>
          <a:xfrm>
            <a:off x="4572000" y="1939137"/>
            <a:ext cx="809950" cy="1152850"/>
          </a:xfrm>
          <a:custGeom>
            <a:avLst/>
            <a:gdLst/>
            <a:ahLst/>
            <a:cxnLst/>
            <a:rect l="l" t="t" r="r" b="b"/>
            <a:pathLst>
              <a:path w="32398" h="46114" extrusionOk="0">
                <a:moveTo>
                  <a:pt x="0" y="0"/>
                </a:moveTo>
                <a:lnTo>
                  <a:pt x="0" y="46113"/>
                </a:lnTo>
                <a:lnTo>
                  <a:pt x="23384" y="22729"/>
                </a:lnTo>
                <a:lnTo>
                  <a:pt x="25754" y="20372"/>
                </a:lnTo>
                <a:lnTo>
                  <a:pt x="32397" y="13728"/>
                </a:lnTo>
                <a:cubicBezTo>
                  <a:pt x="24158" y="5299"/>
                  <a:pt x="12692" y="6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29;p36">
            <a:extLst>
              <a:ext uri="{FF2B5EF4-FFF2-40B4-BE49-F238E27FC236}">
                <a16:creationId xmlns:a16="http://schemas.microsoft.com/office/drawing/2014/main" id="{D119B158-2F8D-4AFF-B0BA-475B8866A6B4}"/>
              </a:ext>
            </a:extLst>
          </p:cNvPr>
          <p:cNvSpPr/>
          <p:nvPr/>
        </p:nvSpPr>
        <p:spPr>
          <a:xfrm>
            <a:off x="4780050" y="2138262"/>
            <a:ext cx="261675" cy="261675"/>
          </a:xfrm>
          <a:custGeom>
            <a:avLst/>
            <a:gdLst/>
            <a:ahLst/>
            <a:cxnLst/>
            <a:rect l="l" t="t" r="r" b="b"/>
            <a:pathLst>
              <a:path w="10467" h="10467" extrusionOk="0">
                <a:moveTo>
                  <a:pt x="5240" y="620"/>
                </a:moveTo>
                <a:cubicBezTo>
                  <a:pt x="5406" y="620"/>
                  <a:pt x="5549" y="751"/>
                  <a:pt x="5549" y="929"/>
                </a:cubicBezTo>
                <a:cubicBezTo>
                  <a:pt x="5549" y="1096"/>
                  <a:pt x="5406" y="1227"/>
                  <a:pt x="5240" y="1227"/>
                </a:cubicBezTo>
                <a:cubicBezTo>
                  <a:pt x="5073" y="1227"/>
                  <a:pt x="4930" y="1096"/>
                  <a:pt x="4930" y="929"/>
                </a:cubicBezTo>
                <a:cubicBezTo>
                  <a:pt x="4930" y="751"/>
                  <a:pt x="5073" y="620"/>
                  <a:pt x="5240" y="620"/>
                </a:cubicBezTo>
                <a:close/>
                <a:moveTo>
                  <a:pt x="3251" y="2477"/>
                </a:moveTo>
                <a:cubicBezTo>
                  <a:pt x="3454" y="2477"/>
                  <a:pt x="3656" y="2561"/>
                  <a:pt x="3823" y="2703"/>
                </a:cubicBezTo>
                <a:cubicBezTo>
                  <a:pt x="4156" y="3001"/>
                  <a:pt x="4501" y="3275"/>
                  <a:pt x="4871" y="3525"/>
                </a:cubicBezTo>
                <a:lnTo>
                  <a:pt x="4930" y="3561"/>
                </a:lnTo>
                <a:lnTo>
                  <a:pt x="4930" y="5335"/>
                </a:lnTo>
                <a:cubicBezTo>
                  <a:pt x="4644" y="5466"/>
                  <a:pt x="4335" y="5537"/>
                  <a:pt x="4013" y="5537"/>
                </a:cubicBezTo>
                <a:cubicBezTo>
                  <a:pt x="3168" y="5537"/>
                  <a:pt x="2406" y="5049"/>
                  <a:pt x="2049" y="4311"/>
                </a:cubicBezTo>
                <a:lnTo>
                  <a:pt x="3704" y="4311"/>
                </a:lnTo>
                <a:lnTo>
                  <a:pt x="3704" y="3704"/>
                </a:lnTo>
                <a:lnTo>
                  <a:pt x="2156" y="3704"/>
                </a:lnTo>
                <a:cubicBezTo>
                  <a:pt x="1584" y="3704"/>
                  <a:pt x="1096" y="3394"/>
                  <a:pt x="822" y="2942"/>
                </a:cubicBezTo>
                <a:lnTo>
                  <a:pt x="822" y="2942"/>
                </a:lnTo>
                <a:cubicBezTo>
                  <a:pt x="1049" y="3037"/>
                  <a:pt x="1299" y="3084"/>
                  <a:pt x="1549" y="3084"/>
                </a:cubicBezTo>
                <a:cubicBezTo>
                  <a:pt x="1989" y="3084"/>
                  <a:pt x="2406" y="2942"/>
                  <a:pt x="2704" y="2691"/>
                </a:cubicBezTo>
                <a:cubicBezTo>
                  <a:pt x="2870" y="2549"/>
                  <a:pt x="3049" y="2477"/>
                  <a:pt x="3251" y="2477"/>
                </a:cubicBezTo>
                <a:close/>
                <a:moveTo>
                  <a:pt x="7216" y="2477"/>
                </a:moveTo>
                <a:cubicBezTo>
                  <a:pt x="7430" y="2477"/>
                  <a:pt x="7597" y="2549"/>
                  <a:pt x="7764" y="2691"/>
                </a:cubicBezTo>
                <a:cubicBezTo>
                  <a:pt x="8073" y="2942"/>
                  <a:pt x="8478" y="3084"/>
                  <a:pt x="8907" y="3084"/>
                </a:cubicBezTo>
                <a:cubicBezTo>
                  <a:pt x="9157" y="3084"/>
                  <a:pt x="9419" y="3037"/>
                  <a:pt x="9645" y="2942"/>
                </a:cubicBezTo>
                <a:lnTo>
                  <a:pt x="9645" y="2942"/>
                </a:lnTo>
                <a:cubicBezTo>
                  <a:pt x="9383" y="3394"/>
                  <a:pt x="8871" y="3704"/>
                  <a:pt x="8300" y="3704"/>
                </a:cubicBezTo>
                <a:lnTo>
                  <a:pt x="6776" y="3704"/>
                </a:lnTo>
                <a:lnTo>
                  <a:pt x="6776" y="4311"/>
                </a:lnTo>
                <a:lnTo>
                  <a:pt x="8407" y="4311"/>
                </a:lnTo>
                <a:cubicBezTo>
                  <a:pt x="8049" y="5049"/>
                  <a:pt x="7299" y="5537"/>
                  <a:pt x="6466" y="5537"/>
                </a:cubicBezTo>
                <a:cubicBezTo>
                  <a:pt x="6144" y="5537"/>
                  <a:pt x="5835" y="5466"/>
                  <a:pt x="5549" y="5335"/>
                </a:cubicBezTo>
                <a:lnTo>
                  <a:pt x="5549" y="3561"/>
                </a:lnTo>
                <a:lnTo>
                  <a:pt x="5609" y="3525"/>
                </a:lnTo>
                <a:cubicBezTo>
                  <a:pt x="5978" y="3275"/>
                  <a:pt x="6323" y="3001"/>
                  <a:pt x="6645" y="2703"/>
                </a:cubicBezTo>
                <a:cubicBezTo>
                  <a:pt x="6811" y="2561"/>
                  <a:pt x="7014" y="2477"/>
                  <a:pt x="7216" y="2477"/>
                </a:cubicBezTo>
                <a:close/>
                <a:moveTo>
                  <a:pt x="4930" y="6216"/>
                </a:moveTo>
                <a:lnTo>
                  <a:pt x="4930" y="7359"/>
                </a:lnTo>
                <a:cubicBezTo>
                  <a:pt x="4573" y="7275"/>
                  <a:pt x="4323" y="7049"/>
                  <a:pt x="4323" y="6787"/>
                </a:cubicBezTo>
                <a:cubicBezTo>
                  <a:pt x="4323" y="6525"/>
                  <a:pt x="4573" y="6299"/>
                  <a:pt x="4930" y="6216"/>
                </a:cubicBezTo>
                <a:close/>
                <a:moveTo>
                  <a:pt x="5549" y="6216"/>
                </a:moveTo>
                <a:cubicBezTo>
                  <a:pt x="5894" y="6299"/>
                  <a:pt x="6156" y="6525"/>
                  <a:pt x="6156" y="6787"/>
                </a:cubicBezTo>
                <a:cubicBezTo>
                  <a:pt x="6156" y="7049"/>
                  <a:pt x="5894" y="7275"/>
                  <a:pt x="5549" y="7359"/>
                </a:cubicBezTo>
                <a:lnTo>
                  <a:pt x="5549" y="6216"/>
                </a:lnTo>
                <a:close/>
                <a:moveTo>
                  <a:pt x="4930" y="8049"/>
                </a:moveTo>
                <a:lnTo>
                  <a:pt x="4930" y="9204"/>
                </a:lnTo>
                <a:cubicBezTo>
                  <a:pt x="4573" y="9121"/>
                  <a:pt x="4323" y="8883"/>
                  <a:pt x="4323" y="8633"/>
                </a:cubicBezTo>
                <a:cubicBezTo>
                  <a:pt x="4323" y="8371"/>
                  <a:pt x="4573" y="8133"/>
                  <a:pt x="4930" y="8049"/>
                </a:cubicBezTo>
                <a:close/>
                <a:moveTo>
                  <a:pt x="5549" y="8049"/>
                </a:moveTo>
                <a:cubicBezTo>
                  <a:pt x="5894" y="8133"/>
                  <a:pt x="6156" y="8371"/>
                  <a:pt x="6156" y="8621"/>
                </a:cubicBezTo>
                <a:cubicBezTo>
                  <a:pt x="6156" y="8883"/>
                  <a:pt x="5894" y="9121"/>
                  <a:pt x="5549" y="9204"/>
                </a:cubicBezTo>
                <a:lnTo>
                  <a:pt x="5549" y="8049"/>
                </a:lnTo>
                <a:close/>
                <a:moveTo>
                  <a:pt x="5240" y="1"/>
                </a:moveTo>
                <a:cubicBezTo>
                  <a:pt x="4728" y="1"/>
                  <a:pt x="4323" y="417"/>
                  <a:pt x="4323" y="929"/>
                </a:cubicBezTo>
                <a:cubicBezTo>
                  <a:pt x="4323" y="1322"/>
                  <a:pt x="4573" y="1668"/>
                  <a:pt x="4930" y="1787"/>
                </a:cubicBezTo>
                <a:lnTo>
                  <a:pt x="4930" y="2811"/>
                </a:lnTo>
                <a:cubicBezTo>
                  <a:pt x="4692" y="2644"/>
                  <a:pt x="4454" y="2453"/>
                  <a:pt x="4239" y="2251"/>
                </a:cubicBezTo>
                <a:cubicBezTo>
                  <a:pt x="3954" y="2001"/>
                  <a:pt x="3608" y="1858"/>
                  <a:pt x="3251" y="1858"/>
                </a:cubicBezTo>
                <a:cubicBezTo>
                  <a:pt x="2906" y="1858"/>
                  <a:pt x="2585" y="1977"/>
                  <a:pt x="2311" y="2215"/>
                </a:cubicBezTo>
                <a:cubicBezTo>
                  <a:pt x="2120" y="2382"/>
                  <a:pt x="1834" y="2477"/>
                  <a:pt x="1549" y="2477"/>
                </a:cubicBezTo>
                <a:cubicBezTo>
                  <a:pt x="1227" y="2477"/>
                  <a:pt x="930" y="2358"/>
                  <a:pt x="703" y="2132"/>
                </a:cubicBezTo>
                <a:lnTo>
                  <a:pt x="1" y="1429"/>
                </a:lnTo>
                <a:lnTo>
                  <a:pt x="1" y="2168"/>
                </a:lnTo>
                <a:cubicBezTo>
                  <a:pt x="1" y="3061"/>
                  <a:pt x="560" y="3834"/>
                  <a:pt x="1334" y="4156"/>
                </a:cubicBezTo>
                <a:cubicBezTo>
                  <a:pt x="1668" y="5299"/>
                  <a:pt x="2715" y="6120"/>
                  <a:pt x="3930" y="6156"/>
                </a:cubicBezTo>
                <a:cubicBezTo>
                  <a:pt x="3787" y="6347"/>
                  <a:pt x="3704" y="6561"/>
                  <a:pt x="3704" y="6787"/>
                </a:cubicBezTo>
                <a:cubicBezTo>
                  <a:pt x="3704" y="7133"/>
                  <a:pt x="3882" y="7454"/>
                  <a:pt x="4192" y="7680"/>
                </a:cubicBezTo>
                <a:cubicBezTo>
                  <a:pt x="4192" y="7692"/>
                  <a:pt x="4204" y="7704"/>
                  <a:pt x="4216" y="7704"/>
                </a:cubicBezTo>
                <a:cubicBezTo>
                  <a:pt x="4204" y="7716"/>
                  <a:pt x="4192" y="7728"/>
                  <a:pt x="4192" y="7728"/>
                </a:cubicBezTo>
                <a:cubicBezTo>
                  <a:pt x="3882" y="7966"/>
                  <a:pt x="3704" y="8287"/>
                  <a:pt x="3704" y="8633"/>
                </a:cubicBezTo>
                <a:cubicBezTo>
                  <a:pt x="3704" y="8966"/>
                  <a:pt x="3882" y="9288"/>
                  <a:pt x="4192" y="9526"/>
                </a:cubicBezTo>
                <a:cubicBezTo>
                  <a:pt x="4394" y="9680"/>
                  <a:pt x="4656" y="9788"/>
                  <a:pt x="4930" y="9823"/>
                </a:cubicBezTo>
                <a:lnTo>
                  <a:pt x="4930" y="10466"/>
                </a:lnTo>
                <a:lnTo>
                  <a:pt x="5549" y="10466"/>
                </a:lnTo>
                <a:lnTo>
                  <a:pt x="5549" y="9823"/>
                </a:lnTo>
                <a:cubicBezTo>
                  <a:pt x="5823" y="9788"/>
                  <a:pt x="6073" y="9680"/>
                  <a:pt x="6287" y="9526"/>
                </a:cubicBezTo>
                <a:cubicBezTo>
                  <a:pt x="6597" y="9288"/>
                  <a:pt x="6776" y="8966"/>
                  <a:pt x="6776" y="8633"/>
                </a:cubicBezTo>
                <a:cubicBezTo>
                  <a:pt x="6776" y="8287"/>
                  <a:pt x="6597" y="7966"/>
                  <a:pt x="6287" y="7728"/>
                </a:cubicBezTo>
                <a:cubicBezTo>
                  <a:pt x="6275" y="7728"/>
                  <a:pt x="6264" y="7716"/>
                  <a:pt x="6252" y="7704"/>
                </a:cubicBezTo>
                <a:cubicBezTo>
                  <a:pt x="6264" y="7704"/>
                  <a:pt x="6275" y="7692"/>
                  <a:pt x="6287" y="7680"/>
                </a:cubicBezTo>
                <a:cubicBezTo>
                  <a:pt x="6597" y="7454"/>
                  <a:pt x="6776" y="7133"/>
                  <a:pt x="6776" y="6787"/>
                </a:cubicBezTo>
                <a:cubicBezTo>
                  <a:pt x="6776" y="6561"/>
                  <a:pt x="6692" y="6347"/>
                  <a:pt x="6549" y="6156"/>
                </a:cubicBezTo>
                <a:cubicBezTo>
                  <a:pt x="7157" y="6132"/>
                  <a:pt x="7740" y="5918"/>
                  <a:pt x="8204" y="5537"/>
                </a:cubicBezTo>
                <a:cubicBezTo>
                  <a:pt x="8645" y="5180"/>
                  <a:pt x="8954" y="4692"/>
                  <a:pt x="9109" y="4156"/>
                </a:cubicBezTo>
                <a:cubicBezTo>
                  <a:pt x="9907" y="3834"/>
                  <a:pt x="10466" y="3072"/>
                  <a:pt x="10466" y="2168"/>
                </a:cubicBezTo>
                <a:lnTo>
                  <a:pt x="10466" y="1429"/>
                </a:lnTo>
                <a:lnTo>
                  <a:pt x="9776" y="2132"/>
                </a:lnTo>
                <a:cubicBezTo>
                  <a:pt x="9550" y="2346"/>
                  <a:pt x="9228" y="2477"/>
                  <a:pt x="8907" y="2477"/>
                </a:cubicBezTo>
                <a:cubicBezTo>
                  <a:pt x="8621" y="2477"/>
                  <a:pt x="8359" y="2382"/>
                  <a:pt x="8169" y="2215"/>
                </a:cubicBezTo>
                <a:cubicBezTo>
                  <a:pt x="7883" y="1977"/>
                  <a:pt x="7573" y="1858"/>
                  <a:pt x="7216" y="1858"/>
                </a:cubicBezTo>
                <a:cubicBezTo>
                  <a:pt x="6859" y="1858"/>
                  <a:pt x="6514" y="2001"/>
                  <a:pt x="6240" y="2251"/>
                </a:cubicBezTo>
                <a:cubicBezTo>
                  <a:pt x="6014" y="2453"/>
                  <a:pt x="5787" y="2644"/>
                  <a:pt x="5549" y="2811"/>
                </a:cubicBezTo>
                <a:lnTo>
                  <a:pt x="5549" y="1787"/>
                </a:lnTo>
                <a:cubicBezTo>
                  <a:pt x="5906" y="1668"/>
                  <a:pt x="6156" y="1322"/>
                  <a:pt x="6156" y="929"/>
                </a:cubicBezTo>
                <a:cubicBezTo>
                  <a:pt x="6156" y="417"/>
                  <a:pt x="5740" y="1"/>
                  <a:pt x="52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32;p36">
            <a:extLst>
              <a:ext uri="{FF2B5EF4-FFF2-40B4-BE49-F238E27FC236}">
                <a16:creationId xmlns:a16="http://schemas.microsoft.com/office/drawing/2014/main" id="{169FBF26-CAB2-497C-8BBA-F90998F481F0}"/>
              </a:ext>
            </a:extLst>
          </p:cNvPr>
          <p:cNvSpPr txBox="1"/>
          <p:nvPr/>
        </p:nvSpPr>
        <p:spPr>
          <a:xfrm>
            <a:off x="7475209" y="4095325"/>
            <a:ext cx="1668791"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dirty="0">
                <a:solidFill>
                  <a:srgbClr val="434343"/>
                </a:solidFill>
                <a:latin typeface="Fira Sans Extra Condensed Medium"/>
                <a:ea typeface="Fira Sans Extra Condensed Medium"/>
                <a:cs typeface="Fira Sans Extra Condensed Medium"/>
                <a:sym typeface="Fira Sans Extra Condensed Medium"/>
              </a:rPr>
              <a:t>Entrepreneurship</a:t>
            </a:r>
            <a:endParaRPr sz="17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26" name="Google Shape;1033;p36">
            <a:extLst>
              <a:ext uri="{FF2B5EF4-FFF2-40B4-BE49-F238E27FC236}">
                <a16:creationId xmlns:a16="http://schemas.microsoft.com/office/drawing/2014/main" id="{FD24C0EF-6EA1-4EBD-B2A4-11A4C440FF0E}"/>
              </a:ext>
            </a:extLst>
          </p:cNvPr>
          <p:cNvSpPr/>
          <p:nvPr/>
        </p:nvSpPr>
        <p:spPr>
          <a:xfrm>
            <a:off x="5261672" y="3928787"/>
            <a:ext cx="2212153" cy="656375"/>
          </a:xfrm>
          <a:custGeom>
            <a:avLst/>
            <a:gdLst/>
            <a:ahLst/>
            <a:cxnLst/>
            <a:rect l="l" t="t" r="r" b="b"/>
            <a:pathLst>
              <a:path w="87298" h="26255" extrusionOk="0">
                <a:moveTo>
                  <a:pt x="14979" y="1"/>
                </a:moveTo>
                <a:cubicBezTo>
                  <a:pt x="6704" y="1"/>
                  <a:pt x="1" y="6704"/>
                  <a:pt x="1" y="14979"/>
                </a:cubicBezTo>
                <a:lnTo>
                  <a:pt x="1" y="26254"/>
                </a:lnTo>
                <a:lnTo>
                  <a:pt x="78356" y="26254"/>
                </a:lnTo>
                <a:lnTo>
                  <a:pt x="87297" y="13419"/>
                </a:lnTo>
                <a:lnTo>
                  <a:pt x="78356" y="1"/>
                </a:lnTo>
                <a:close/>
              </a:path>
            </a:pathLst>
          </a:custGeom>
          <a:solidFill>
            <a:srgbClr val="F3F3F3"/>
          </a:solidFill>
          <a:ln>
            <a:noFill/>
          </a:ln>
        </p:spPr>
        <p:txBody>
          <a:bodyPr spcFirstLastPara="1" wrap="square" lIns="91425" tIns="91425" rIns="274300" bIns="137150" anchor="ctr" anchorCtr="0">
            <a:noAutofit/>
          </a:bodyPr>
          <a:lstStyle/>
          <a:p>
            <a:pPr lvl="0" rtl="0">
              <a:spcBef>
                <a:spcPts val="0"/>
              </a:spcBef>
              <a:spcAft>
                <a:spcPts val="0"/>
              </a:spcAft>
            </a:pPr>
            <a:r>
              <a:rPr lang="en-GB" sz="800" dirty="0">
                <a:solidFill>
                  <a:srgbClr val="434343"/>
                </a:solidFill>
                <a:latin typeface="Roboto"/>
                <a:ea typeface="Roboto"/>
                <a:cs typeface="Roboto"/>
                <a:sym typeface="Wingdings" panose="05000000000000000000" pitchFamily="2" charset="2"/>
              </a:rPr>
              <a:t>     </a:t>
            </a:r>
            <a:r>
              <a:rPr lang="en-GB" sz="800" dirty="0">
                <a:solidFill>
                  <a:srgbClr val="434343"/>
                </a:solidFill>
                <a:latin typeface="Roboto"/>
                <a:ea typeface="Roboto"/>
                <a:cs typeface="Roboto"/>
                <a:sym typeface="Roboto"/>
              </a:rPr>
              <a:t> start-up and spin-off companies</a:t>
            </a:r>
          </a:p>
          <a:p>
            <a:pPr lvl="0" rtl="0">
              <a:spcBef>
                <a:spcPts val="0"/>
              </a:spcBef>
              <a:spcAft>
                <a:spcPts val="0"/>
              </a:spcAft>
            </a:pPr>
            <a:r>
              <a:rPr lang="en-GB" sz="800" dirty="0">
                <a:solidFill>
                  <a:srgbClr val="434343"/>
                </a:solidFill>
                <a:latin typeface="Roboto"/>
                <a:ea typeface="Roboto"/>
                <a:cs typeface="Roboto"/>
                <a:sym typeface="Wingdings" panose="05000000000000000000" pitchFamily="2" charset="2"/>
              </a:rPr>
              <a:t>    </a:t>
            </a:r>
            <a:r>
              <a:rPr lang="en-GB" sz="800" dirty="0">
                <a:solidFill>
                  <a:srgbClr val="434343"/>
                </a:solidFill>
                <a:latin typeface="Roboto"/>
                <a:ea typeface="Roboto"/>
                <a:cs typeface="Roboto"/>
                <a:sym typeface="Roboto"/>
              </a:rPr>
              <a:t> commercializing innovative   </a:t>
            </a:r>
            <a:br>
              <a:rPr lang="en-GB" sz="800" dirty="0">
                <a:solidFill>
                  <a:srgbClr val="434343"/>
                </a:solidFill>
                <a:latin typeface="Roboto"/>
                <a:ea typeface="Roboto"/>
                <a:cs typeface="Roboto"/>
                <a:sym typeface="Roboto"/>
              </a:rPr>
            </a:br>
            <a:r>
              <a:rPr lang="en-GB" sz="800" dirty="0">
                <a:solidFill>
                  <a:srgbClr val="434343"/>
                </a:solidFill>
                <a:latin typeface="Roboto"/>
                <a:ea typeface="Roboto"/>
                <a:cs typeface="Roboto"/>
                <a:sym typeface="Roboto"/>
              </a:rPr>
              <a:t>       technologies, products, or services</a:t>
            </a:r>
          </a:p>
        </p:txBody>
      </p:sp>
      <p:sp>
        <p:nvSpPr>
          <p:cNvPr id="27" name="Google Shape;1034;p36">
            <a:extLst>
              <a:ext uri="{FF2B5EF4-FFF2-40B4-BE49-F238E27FC236}">
                <a16:creationId xmlns:a16="http://schemas.microsoft.com/office/drawing/2014/main" id="{B7A2AFC8-59F0-4142-A048-6CFAABFDF22E}"/>
              </a:ext>
            </a:extLst>
          </p:cNvPr>
          <p:cNvSpPr/>
          <p:nvPr/>
        </p:nvSpPr>
        <p:spPr>
          <a:xfrm>
            <a:off x="4648502" y="3910637"/>
            <a:ext cx="2881443" cy="675100"/>
          </a:xfrm>
          <a:custGeom>
            <a:avLst/>
            <a:gdLst/>
            <a:ahLst/>
            <a:cxnLst/>
            <a:rect l="l" t="t" r="r" b="b"/>
            <a:pathLst>
              <a:path w="126517" h="27004" extrusionOk="0">
                <a:moveTo>
                  <a:pt x="2632" y="1"/>
                </a:moveTo>
                <a:lnTo>
                  <a:pt x="0" y="2632"/>
                </a:lnTo>
                <a:lnTo>
                  <a:pt x="24384" y="26968"/>
                </a:lnTo>
                <a:lnTo>
                  <a:pt x="24384" y="27004"/>
                </a:lnTo>
                <a:lnTo>
                  <a:pt x="117575" y="27004"/>
                </a:lnTo>
                <a:lnTo>
                  <a:pt x="126516" y="14193"/>
                </a:lnTo>
                <a:lnTo>
                  <a:pt x="117575" y="810"/>
                </a:lnTo>
                <a:lnTo>
                  <a:pt x="112884" y="810"/>
                </a:lnTo>
                <a:lnTo>
                  <a:pt x="121980" y="14157"/>
                </a:lnTo>
                <a:lnTo>
                  <a:pt x="115622" y="23277"/>
                </a:lnTo>
                <a:lnTo>
                  <a:pt x="25885" y="23277"/>
                </a:lnTo>
                <a:lnTo>
                  <a:pt x="2632" y="1"/>
                </a:lnTo>
                <a:close/>
              </a:path>
            </a:pathLst>
          </a:custGeom>
          <a:solidFill>
            <a:schemeClr val="accent4">
              <a:lumMod val="75000"/>
            </a:schemeClr>
          </a:solidFill>
          <a:ln>
            <a:noFill/>
          </a:ln>
        </p:spPr>
        <p:txBody>
          <a:bodyPr spcFirstLastPara="1" wrap="square" lIns="91425" tIns="91425" rIns="274300" bIns="91425" anchor="ctr" anchorCtr="0">
            <a:noAutofit/>
          </a:bodyPr>
          <a:lstStyle/>
          <a:p>
            <a:pPr marL="0" lvl="0" indent="0" algn="l" rtl="0">
              <a:spcBef>
                <a:spcPts val="0"/>
              </a:spcBef>
              <a:spcAft>
                <a:spcPts val="0"/>
              </a:spcAft>
              <a:buNone/>
            </a:pPr>
            <a:endParaRPr/>
          </a:p>
        </p:txBody>
      </p:sp>
      <p:sp>
        <p:nvSpPr>
          <p:cNvPr id="23" name="Google Shape;1035;p36">
            <a:extLst>
              <a:ext uri="{FF2B5EF4-FFF2-40B4-BE49-F238E27FC236}">
                <a16:creationId xmlns:a16="http://schemas.microsoft.com/office/drawing/2014/main" id="{38E24E0F-5BF0-42BA-AA77-1C25963627AE}"/>
              </a:ext>
            </a:extLst>
          </p:cNvPr>
          <p:cNvSpPr/>
          <p:nvPr/>
        </p:nvSpPr>
        <p:spPr>
          <a:xfrm>
            <a:off x="4572000" y="3091962"/>
            <a:ext cx="797450" cy="1127525"/>
          </a:xfrm>
          <a:custGeom>
            <a:avLst/>
            <a:gdLst/>
            <a:ahLst/>
            <a:cxnLst/>
            <a:rect l="l" t="t" r="r" b="b"/>
            <a:pathLst>
              <a:path w="31898" h="45101" extrusionOk="0">
                <a:moveTo>
                  <a:pt x="0" y="0"/>
                </a:moveTo>
                <a:lnTo>
                  <a:pt x="0" y="45101"/>
                </a:lnTo>
                <a:cubicBezTo>
                  <a:pt x="12431" y="45041"/>
                  <a:pt x="23694" y="40017"/>
                  <a:pt x="31897" y="31897"/>
                </a:cubicBezTo>
                <a:lnTo>
                  <a:pt x="0" y="0"/>
                </a:ln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9;p36">
            <a:extLst>
              <a:ext uri="{FF2B5EF4-FFF2-40B4-BE49-F238E27FC236}">
                <a16:creationId xmlns:a16="http://schemas.microsoft.com/office/drawing/2014/main" id="{A0E06621-9E15-48FD-8FA1-8BF2AF2DA541}"/>
              </a:ext>
            </a:extLst>
          </p:cNvPr>
          <p:cNvSpPr txBox="1"/>
          <p:nvPr/>
        </p:nvSpPr>
        <p:spPr>
          <a:xfrm>
            <a:off x="8043377" y="2111803"/>
            <a:ext cx="1100623"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dirty="0">
                <a:solidFill>
                  <a:srgbClr val="434343"/>
                </a:solidFill>
                <a:latin typeface="Fira Sans Extra Condensed Medium"/>
                <a:ea typeface="Fira Sans Extra Condensed Medium"/>
                <a:cs typeface="Fira Sans Extra Condensed Medium"/>
                <a:sym typeface="Fira Sans Extra Condensed Medium"/>
              </a:rPr>
              <a:t>Consulting</a:t>
            </a:r>
            <a:endParaRPr sz="17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33" name="Google Shape;1040;p36">
            <a:extLst>
              <a:ext uri="{FF2B5EF4-FFF2-40B4-BE49-F238E27FC236}">
                <a16:creationId xmlns:a16="http://schemas.microsoft.com/office/drawing/2014/main" id="{46C980D1-FA3D-4948-A7F8-A2A1876957A6}"/>
              </a:ext>
            </a:extLst>
          </p:cNvPr>
          <p:cNvSpPr/>
          <p:nvPr/>
        </p:nvSpPr>
        <p:spPr>
          <a:xfrm>
            <a:off x="5666365" y="2008012"/>
            <a:ext cx="2419760" cy="656075"/>
          </a:xfrm>
          <a:custGeom>
            <a:avLst/>
            <a:gdLst/>
            <a:ahLst/>
            <a:cxnLst/>
            <a:rect l="l" t="t" r="r" b="b"/>
            <a:pathLst>
              <a:path w="87298" h="26243" extrusionOk="0">
                <a:moveTo>
                  <a:pt x="14979" y="1"/>
                </a:moveTo>
                <a:cubicBezTo>
                  <a:pt x="6704" y="1"/>
                  <a:pt x="1" y="6704"/>
                  <a:pt x="1" y="14979"/>
                </a:cubicBezTo>
                <a:lnTo>
                  <a:pt x="1" y="26242"/>
                </a:lnTo>
                <a:lnTo>
                  <a:pt x="78356" y="26242"/>
                </a:lnTo>
                <a:lnTo>
                  <a:pt x="87297" y="13407"/>
                </a:lnTo>
                <a:lnTo>
                  <a:pt x="78356" y="1"/>
                </a:lnTo>
                <a:close/>
              </a:path>
            </a:pathLst>
          </a:custGeom>
          <a:solidFill>
            <a:srgbClr val="F3F3F3"/>
          </a:solidFill>
          <a:ln>
            <a:noFill/>
          </a:ln>
        </p:spPr>
        <p:txBody>
          <a:bodyPr spcFirstLastPara="1" wrap="square" lIns="91425" tIns="91425" rIns="274300" bIns="137150" anchor="ctr" anchorCtr="0">
            <a:noAutofit/>
          </a:bodyPr>
          <a:lstStyle/>
          <a:p>
            <a:pPr marL="0" lvl="0" indent="0" rtl="0">
              <a:spcBef>
                <a:spcPts val="0"/>
              </a:spcBef>
              <a:spcAft>
                <a:spcPts val="0"/>
              </a:spcAft>
              <a:buNone/>
            </a:pPr>
            <a:r>
              <a:rPr lang="en-GB" sz="800" dirty="0">
                <a:solidFill>
                  <a:srgbClr val="434343"/>
                </a:solidFill>
                <a:latin typeface="Roboto"/>
                <a:ea typeface="Roboto"/>
                <a:cs typeface="Roboto"/>
                <a:sym typeface="Wingdings" panose="05000000000000000000" pitchFamily="2" charset="2"/>
              </a:rPr>
              <a:t>   </a:t>
            </a:r>
            <a:r>
              <a:rPr lang="en-GB" sz="800" dirty="0">
                <a:solidFill>
                  <a:srgbClr val="434343"/>
                </a:solidFill>
                <a:latin typeface="Roboto"/>
                <a:ea typeface="Roboto"/>
                <a:cs typeface="Roboto"/>
                <a:sym typeface="Roboto"/>
              </a:rPr>
              <a:t> providing expertise to organizations</a:t>
            </a:r>
          </a:p>
          <a:p>
            <a:pPr marL="0" lvl="0" indent="0" rtl="0">
              <a:spcBef>
                <a:spcPts val="0"/>
              </a:spcBef>
              <a:spcAft>
                <a:spcPts val="0"/>
              </a:spcAft>
              <a:buNone/>
            </a:pPr>
            <a:r>
              <a:rPr lang="en-GB" sz="800" dirty="0">
                <a:solidFill>
                  <a:srgbClr val="434343"/>
                </a:solidFill>
                <a:latin typeface="Roboto"/>
                <a:ea typeface="Roboto"/>
                <a:cs typeface="Roboto"/>
                <a:sym typeface="Wingdings" panose="05000000000000000000" pitchFamily="2" charset="2"/>
              </a:rPr>
              <a:t></a:t>
            </a:r>
            <a:r>
              <a:rPr lang="en-GB" sz="800" dirty="0">
                <a:solidFill>
                  <a:srgbClr val="434343"/>
                </a:solidFill>
                <a:latin typeface="Roboto"/>
                <a:ea typeface="Roboto"/>
                <a:cs typeface="Roboto"/>
                <a:sym typeface="Roboto"/>
              </a:rPr>
              <a:t> conducting research, or providing strategic      </a:t>
            </a:r>
            <a:br>
              <a:rPr lang="en-GB" sz="800" dirty="0">
                <a:solidFill>
                  <a:srgbClr val="434343"/>
                </a:solidFill>
                <a:latin typeface="Roboto"/>
                <a:ea typeface="Roboto"/>
                <a:cs typeface="Roboto"/>
                <a:sym typeface="Roboto"/>
              </a:rPr>
            </a:br>
            <a:r>
              <a:rPr lang="en-GB" sz="800" dirty="0">
                <a:solidFill>
                  <a:srgbClr val="434343"/>
                </a:solidFill>
                <a:latin typeface="Roboto"/>
                <a:ea typeface="Roboto"/>
                <a:cs typeface="Roboto"/>
                <a:sym typeface="Roboto"/>
              </a:rPr>
              <a:t>   guidance</a:t>
            </a:r>
            <a:endParaRPr sz="800" dirty="0">
              <a:solidFill>
                <a:srgbClr val="434343"/>
              </a:solidFill>
              <a:latin typeface="Roboto"/>
              <a:ea typeface="Roboto"/>
              <a:cs typeface="Roboto"/>
              <a:sym typeface="Roboto"/>
            </a:endParaRPr>
          </a:p>
        </p:txBody>
      </p:sp>
      <p:sp>
        <p:nvSpPr>
          <p:cNvPr id="34" name="Google Shape;1041;p36">
            <a:extLst>
              <a:ext uri="{FF2B5EF4-FFF2-40B4-BE49-F238E27FC236}">
                <a16:creationId xmlns:a16="http://schemas.microsoft.com/office/drawing/2014/main" id="{9F2EA9FE-D6B2-4ADC-9414-68DCD29421E6}"/>
              </a:ext>
            </a:extLst>
          </p:cNvPr>
          <p:cNvSpPr/>
          <p:nvPr/>
        </p:nvSpPr>
        <p:spPr>
          <a:xfrm>
            <a:off x="5393524" y="2008012"/>
            <a:ext cx="2692600" cy="656075"/>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42;p36">
            <a:extLst>
              <a:ext uri="{FF2B5EF4-FFF2-40B4-BE49-F238E27FC236}">
                <a16:creationId xmlns:a16="http://schemas.microsoft.com/office/drawing/2014/main" id="{6E9EE8AF-B576-46E8-8907-27215B177E45}"/>
              </a:ext>
            </a:extLst>
          </p:cNvPr>
          <p:cNvSpPr/>
          <p:nvPr/>
        </p:nvSpPr>
        <p:spPr>
          <a:xfrm>
            <a:off x="4572000" y="2282037"/>
            <a:ext cx="1134975" cy="809950"/>
          </a:xfrm>
          <a:custGeom>
            <a:avLst/>
            <a:gdLst/>
            <a:ahLst/>
            <a:cxnLst/>
            <a:rect l="l" t="t" r="r" b="b"/>
            <a:pathLst>
              <a:path w="45399" h="32398" extrusionOk="0">
                <a:moveTo>
                  <a:pt x="32397" y="0"/>
                </a:moveTo>
                <a:lnTo>
                  <a:pt x="0" y="32397"/>
                </a:lnTo>
                <a:lnTo>
                  <a:pt x="45387" y="32397"/>
                </a:lnTo>
                <a:cubicBezTo>
                  <a:pt x="45399" y="32231"/>
                  <a:pt x="45399" y="32064"/>
                  <a:pt x="45399" y="31897"/>
                </a:cubicBezTo>
                <a:cubicBezTo>
                  <a:pt x="45399" y="19479"/>
                  <a:pt x="40434" y="8228"/>
                  <a:pt x="32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46;p36">
            <a:extLst>
              <a:ext uri="{FF2B5EF4-FFF2-40B4-BE49-F238E27FC236}">
                <a16:creationId xmlns:a16="http://schemas.microsoft.com/office/drawing/2014/main" id="{93D8624B-14C5-4B04-AE58-EBB0C0AC2498}"/>
              </a:ext>
            </a:extLst>
          </p:cNvPr>
          <p:cNvSpPr txBox="1"/>
          <p:nvPr/>
        </p:nvSpPr>
        <p:spPr>
          <a:xfrm>
            <a:off x="7824800" y="3164991"/>
            <a:ext cx="1272961"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dirty="0">
                <a:solidFill>
                  <a:srgbClr val="434343"/>
                </a:solidFill>
                <a:latin typeface="Fira Sans Extra Condensed Medium"/>
                <a:ea typeface="Fira Sans Extra Condensed Medium"/>
                <a:cs typeface="Fira Sans Extra Condensed Medium"/>
                <a:sym typeface="Fira Sans Extra Condensed Medium"/>
              </a:rPr>
              <a:t>Data Science </a:t>
            </a:r>
            <a:br>
              <a:rPr lang="en-GB" sz="1700" dirty="0">
                <a:solidFill>
                  <a:srgbClr val="434343"/>
                </a:solidFill>
                <a:latin typeface="Fira Sans Extra Condensed Medium"/>
                <a:ea typeface="Fira Sans Extra Condensed Medium"/>
                <a:cs typeface="Fira Sans Extra Condensed Medium"/>
                <a:sym typeface="Fira Sans Extra Condensed Medium"/>
              </a:rPr>
            </a:br>
            <a:r>
              <a:rPr lang="en-GB" sz="1700" dirty="0">
                <a:solidFill>
                  <a:srgbClr val="434343"/>
                </a:solidFill>
                <a:latin typeface="Fira Sans Extra Condensed Medium"/>
                <a:ea typeface="Fira Sans Extra Condensed Medium"/>
                <a:cs typeface="Fira Sans Extra Condensed Medium"/>
                <a:sym typeface="Fira Sans Extra Condensed Medium"/>
              </a:rPr>
              <a:t>&amp; Analytics</a:t>
            </a:r>
            <a:endParaRPr sz="17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40" name="Google Shape;1047;p36">
            <a:extLst>
              <a:ext uri="{FF2B5EF4-FFF2-40B4-BE49-F238E27FC236}">
                <a16:creationId xmlns:a16="http://schemas.microsoft.com/office/drawing/2014/main" id="{C6E6451B-EF63-45CB-A146-73C1F49F37A0}"/>
              </a:ext>
            </a:extLst>
          </p:cNvPr>
          <p:cNvSpPr/>
          <p:nvPr/>
        </p:nvSpPr>
        <p:spPr>
          <a:xfrm>
            <a:off x="5858610" y="3030462"/>
            <a:ext cx="1966192" cy="656075"/>
          </a:xfrm>
          <a:custGeom>
            <a:avLst/>
            <a:gdLst/>
            <a:ahLst/>
            <a:cxnLst/>
            <a:rect l="l" t="t" r="r" b="b"/>
            <a:pathLst>
              <a:path w="87298" h="26243" extrusionOk="0">
                <a:moveTo>
                  <a:pt x="14979" y="1"/>
                </a:moveTo>
                <a:cubicBezTo>
                  <a:pt x="6704" y="1"/>
                  <a:pt x="1" y="6704"/>
                  <a:pt x="1" y="14979"/>
                </a:cubicBezTo>
                <a:lnTo>
                  <a:pt x="1" y="26242"/>
                </a:lnTo>
                <a:lnTo>
                  <a:pt x="78356" y="26242"/>
                </a:lnTo>
                <a:lnTo>
                  <a:pt x="87297" y="13407"/>
                </a:lnTo>
                <a:lnTo>
                  <a:pt x="78356" y="1"/>
                </a:lnTo>
                <a:close/>
              </a:path>
            </a:pathLst>
          </a:custGeom>
          <a:solidFill>
            <a:srgbClr val="F3F3F3"/>
          </a:solidFill>
          <a:ln>
            <a:noFill/>
          </a:ln>
        </p:spPr>
        <p:txBody>
          <a:bodyPr spcFirstLastPara="1" wrap="square" lIns="91425" tIns="91425" rIns="274300" bIns="137150" anchor="ctr" anchorCtr="0">
            <a:noAutofit/>
          </a:bodyPr>
          <a:lstStyle/>
          <a:p>
            <a:pPr lvl="0" rtl="0">
              <a:spcBef>
                <a:spcPts val="0"/>
              </a:spcBef>
              <a:spcAft>
                <a:spcPts val="0"/>
              </a:spcAft>
            </a:pPr>
            <a:r>
              <a:rPr lang="en-GB" sz="800" dirty="0">
                <a:solidFill>
                  <a:srgbClr val="434343"/>
                </a:solidFill>
                <a:latin typeface="Roboto"/>
                <a:ea typeface="Roboto"/>
                <a:cs typeface="Roboto"/>
                <a:sym typeface="Wingdings" panose="05000000000000000000" pitchFamily="2" charset="2"/>
              </a:rPr>
              <a:t>    </a:t>
            </a:r>
            <a:r>
              <a:rPr lang="en-GB" sz="800" dirty="0">
                <a:solidFill>
                  <a:srgbClr val="434343"/>
                </a:solidFill>
                <a:latin typeface="Roboto"/>
                <a:ea typeface="Roboto"/>
                <a:cs typeface="Roboto"/>
                <a:sym typeface="Roboto"/>
              </a:rPr>
              <a:t> expertise to extract insights</a:t>
            </a:r>
          </a:p>
          <a:p>
            <a:pPr lvl="0" rtl="0">
              <a:spcBef>
                <a:spcPts val="0"/>
              </a:spcBef>
              <a:spcAft>
                <a:spcPts val="0"/>
              </a:spcAft>
            </a:pPr>
            <a:r>
              <a:rPr lang="en-GB" sz="800" dirty="0">
                <a:solidFill>
                  <a:srgbClr val="434343"/>
                </a:solidFill>
                <a:latin typeface="Roboto"/>
                <a:ea typeface="Roboto"/>
                <a:cs typeface="Roboto"/>
                <a:sym typeface="Wingdings" panose="05000000000000000000" pitchFamily="2" charset="2"/>
              </a:rPr>
              <a:t>  </a:t>
            </a:r>
            <a:r>
              <a:rPr lang="en-GB" sz="800" dirty="0">
                <a:solidFill>
                  <a:srgbClr val="434343"/>
                </a:solidFill>
                <a:latin typeface="Roboto"/>
                <a:ea typeface="Roboto"/>
                <a:cs typeface="Roboto"/>
                <a:sym typeface="Roboto"/>
              </a:rPr>
              <a:t> driving data-informed decision-     </a:t>
            </a:r>
            <a:br>
              <a:rPr lang="en-GB" sz="800" dirty="0">
                <a:solidFill>
                  <a:srgbClr val="434343"/>
                </a:solidFill>
                <a:latin typeface="Roboto"/>
                <a:ea typeface="Roboto"/>
                <a:cs typeface="Roboto"/>
                <a:sym typeface="Roboto"/>
              </a:rPr>
            </a:br>
            <a:r>
              <a:rPr lang="en-GB" sz="800" dirty="0">
                <a:solidFill>
                  <a:srgbClr val="434343"/>
                </a:solidFill>
                <a:latin typeface="Roboto"/>
                <a:ea typeface="Roboto"/>
                <a:cs typeface="Roboto"/>
                <a:sym typeface="Roboto"/>
              </a:rPr>
              <a:t>     making</a:t>
            </a:r>
          </a:p>
        </p:txBody>
      </p:sp>
      <p:sp>
        <p:nvSpPr>
          <p:cNvPr id="41" name="Google Shape;1048;p36">
            <a:extLst>
              <a:ext uri="{FF2B5EF4-FFF2-40B4-BE49-F238E27FC236}">
                <a16:creationId xmlns:a16="http://schemas.microsoft.com/office/drawing/2014/main" id="{C7448470-5DE0-4A7E-8583-B59A55FC177A}"/>
              </a:ext>
            </a:extLst>
          </p:cNvPr>
          <p:cNvSpPr/>
          <p:nvPr/>
        </p:nvSpPr>
        <p:spPr>
          <a:xfrm>
            <a:off x="5393527" y="3030462"/>
            <a:ext cx="2470496" cy="656075"/>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9;p36">
            <a:extLst>
              <a:ext uri="{FF2B5EF4-FFF2-40B4-BE49-F238E27FC236}">
                <a16:creationId xmlns:a16="http://schemas.microsoft.com/office/drawing/2014/main" id="{B9CA0047-2853-413B-B3BE-E6E86520ED9C}"/>
              </a:ext>
            </a:extLst>
          </p:cNvPr>
          <p:cNvSpPr/>
          <p:nvPr/>
        </p:nvSpPr>
        <p:spPr>
          <a:xfrm>
            <a:off x="4572000" y="3091962"/>
            <a:ext cx="1134675" cy="797425"/>
          </a:xfrm>
          <a:custGeom>
            <a:avLst/>
            <a:gdLst/>
            <a:ahLst/>
            <a:cxnLst/>
            <a:rect l="l" t="t" r="r" b="b"/>
            <a:pathLst>
              <a:path w="45387" h="31897" extrusionOk="0">
                <a:moveTo>
                  <a:pt x="0" y="0"/>
                </a:moveTo>
                <a:lnTo>
                  <a:pt x="31897" y="31897"/>
                </a:lnTo>
                <a:cubicBezTo>
                  <a:pt x="40124" y="23741"/>
                  <a:pt x="45256" y="12478"/>
                  <a:pt x="45387"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12;p36">
            <a:extLst>
              <a:ext uri="{FF2B5EF4-FFF2-40B4-BE49-F238E27FC236}">
                <a16:creationId xmlns:a16="http://schemas.microsoft.com/office/drawing/2014/main" id="{A177B548-BE7D-40D6-8D4E-06E88BDDDF28}"/>
              </a:ext>
            </a:extLst>
          </p:cNvPr>
          <p:cNvSpPr/>
          <p:nvPr/>
        </p:nvSpPr>
        <p:spPr>
          <a:xfrm flipH="1">
            <a:off x="130116" y="2710487"/>
            <a:ext cx="21750" cy="21750"/>
          </a:xfrm>
          <a:custGeom>
            <a:avLst/>
            <a:gdLst/>
            <a:ahLst/>
            <a:cxnLst/>
            <a:rect l="l" t="t" r="r" b="b"/>
            <a:pathLst>
              <a:path w="870" h="870" extrusionOk="0">
                <a:moveTo>
                  <a:pt x="441" y="0"/>
                </a:moveTo>
                <a:lnTo>
                  <a:pt x="1" y="441"/>
                </a:lnTo>
                <a:lnTo>
                  <a:pt x="441" y="869"/>
                </a:lnTo>
                <a:lnTo>
                  <a:pt x="870" y="441"/>
                </a:lnTo>
                <a:lnTo>
                  <a:pt x="4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13;p36">
            <a:extLst>
              <a:ext uri="{FF2B5EF4-FFF2-40B4-BE49-F238E27FC236}">
                <a16:creationId xmlns:a16="http://schemas.microsoft.com/office/drawing/2014/main" id="{AD751DB7-93D2-45CE-9FAD-34FD7E2667DF}"/>
              </a:ext>
            </a:extLst>
          </p:cNvPr>
          <p:cNvSpPr/>
          <p:nvPr/>
        </p:nvSpPr>
        <p:spPr>
          <a:xfrm flipH="1">
            <a:off x="41" y="2840862"/>
            <a:ext cx="21750" cy="21750"/>
          </a:xfrm>
          <a:custGeom>
            <a:avLst/>
            <a:gdLst/>
            <a:ahLst/>
            <a:cxnLst/>
            <a:rect l="l" t="t" r="r" b="b"/>
            <a:pathLst>
              <a:path w="870" h="870" extrusionOk="0">
                <a:moveTo>
                  <a:pt x="429" y="0"/>
                </a:moveTo>
                <a:lnTo>
                  <a:pt x="1" y="429"/>
                </a:lnTo>
                <a:lnTo>
                  <a:pt x="429" y="869"/>
                </a:lnTo>
                <a:lnTo>
                  <a:pt x="870" y="429"/>
                </a:lnTo>
                <a:lnTo>
                  <a:pt x="4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14;p36">
            <a:extLst>
              <a:ext uri="{FF2B5EF4-FFF2-40B4-BE49-F238E27FC236}">
                <a16:creationId xmlns:a16="http://schemas.microsoft.com/office/drawing/2014/main" id="{F9591A70-D869-47A4-8ED2-C4327089C0F0}"/>
              </a:ext>
            </a:extLst>
          </p:cNvPr>
          <p:cNvSpPr/>
          <p:nvPr/>
        </p:nvSpPr>
        <p:spPr>
          <a:xfrm flipH="1">
            <a:off x="97666" y="2721487"/>
            <a:ext cx="21775" cy="21750"/>
          </a:xfrm>
          <a:custGeom>
            <a:avLst/>
            <a:gdLst/>
            <a:ahLst/>
            <a:cxnLst/>
            <a:rect l="l" t="t" r="r" b="b"/>
            <a:pathLst>
              <a:path w="871" h="870" extrusionOk="0">
                <a:moveTo>
                  <a:pt x="430" y="1"/>
                </a:moveTo>
                <a:lnTo>
                  <a:pt x="1" y="429"/>
                </a:lnTo>
                <a:lnTo>
                  <a:pt x="430" y="870"/>
                </a:lnTo>
                <a:lnTo>
                  <a:pt x="870" y="429"/>
                </a:lnTo>
                <a:lnTo>
                  <a:pt x="4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15;p36">
            <a:extLst>
              <a:ext uri="{FF2B5EF4-FFF2-40B4-BE49-F238E27FC236}">
                <a16:creationId xmlns:a16="http://schemas.microsoft.com/office/drawing/2014/main" id="{ECB110FB-E612-4DA0-BB82-902E4310CB3C}"/>
              </a:ext>
            </a:extLst>
          </p:cNvPr>
          <p:cNvSpPr/>
          <p:nvPr/>
        </p:nvSpPr>
        <p:spPr>
          <a:xfrm flipH="1">
            <a:off x="119416" y="2743212"/>
            <a:ext cx="21750" cy="21775"/>
          </a:xfrm>
          <a:custGeom>
            <a:avLst/>
            <a:gdLst/>
            <a:ahLst/>
            <a:cxnLst/>
            <a:rect l="l" t="t" r="r" b="b"/>
            <a:pathLst>
              <a:path w="870" h="871" extrusionOk="0">
                <a:moveTo>
                  <a:pt x="429" y="1"/>
                </a:moveTo>
                <a:lnTo>
                  <a:pt x="0" y="430"/>
                </a:lnTo>
                <a:lnTo>
                  <a:pt x="429" y="870"/>
                </a:lnTo>
                <a:lnTo>
                  <a:pt x="869" y="430"/>
                </a:lnTo>
                <a:lnTo>
                  <a:pt x="4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16;p36">
            <a:extLst>
              <a:ext uri="{FF2B5EF4-FFF2-40B4-BE49-F238E27FC236}">
                <a16:creationId xmlns:a16="http://schemas.microsoft.com/office/drawing/2014/main" id="{3A0639CB-489D-4A2E-AD79-A30021EB8D12}"/>
              </a:ext>
            </a:extLst>
          </p:cNvPr>
          <p:cNvSpPr/>
          <p:nvPr/>
        </p:nvSpPr>
        <p:spPr>
          <a:xfrm flipH="1">
            <a:off x="10766" y="2808412"/>
            <a:ext cx="21750" cy="21450"/>
          </a:xfrm>
          <a:custGeom>
            <a:avLst/>
            <a:gdLst/>
            <a:ahLst/>
            <a:cxnLst/>
            <a:rect l="l" t="t" r="r" b="b"/>
            <a:pathLst>
              <a:path w="870" h="858" extrusionOk="0">
                <a:moveTo>
                  <a:pt x="441" y="0"/>
                </a:moveTo>
                <a:lnTo>
                  <a:pt x="0" y="429"/>
                </a:lnTo>
                <a:lnTo>
                  <a:pt x="441" y="858"/>
                </a:lnTo>
                <a:lnTo>
                  <a:pt x="869" y="429"/>
                </a:lnTo>
                <a:lnTo>
                  <a:pt x="4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17;p36">
            <a:extLst>
              <a:ext uri="{FF2B5EF4-FFF2-40B4-BE49-F238E27FC236}">
                <a16:creationId xmlns:a16="http://schemas.microsoft.com/office/drawing/2014/main" id="{21789E80-B441-440D-BBF0-6BAE851AC074}"/>
              </a:ext>
            </a:extLst>
          </p:cNvPr>
          <p:cNvSpPr/>
          <p:nvPr/>
        </p:nvSpPr>
        <p:spPr>
          <a:xfrm flipH="1">
            <a:off x="32491" y="2830137"/>
            <a:ext cx="21750" cy="21450"/>
          </a:xfrm>
          <a:custGeom>
            <a:avLst/>
            <a:gdLst/>
            <a:ahLst/>
            <a:cxnLst/>
            <a:rect l="l" t="t" r="r" b="b"/>
            <a:pathLst>
              <a:path w="870" h="858" extrusionOk="0">
                <a:moveTo>
                  <a:pt x="441" y="1"/>
                </a:moveTo>
                <a:lnTo>
                  <a:pt x="0" y="429"/>
                </a:lnTo>
                <a:lnTo>
                  <a:pt x="441" y="858"/>
                </a:lnTo>
                <a:lnTo>
                  <a:pt x="870" y="429"/>
                </a:lnTo>
                <a:lnTo>
                  <a:pt x="4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18;p36">
            <a:extLst>
              <a:ext uri="{FF2B5EF4-FFF2-40B4-BE49-F238E27FC236}">
                <a16:creationId xmlns:a16="http://schemas.microsoft.com/office/drawing/2014/main" id="{8E8911F2-169C-4E6B-9467-3A7C604A9AC9}"/>
              </a:ext>
            </a:extLst>
          </p:cNvPr>
          <p:cNvSpPr/>
          <p:nvPr/>
        </p:nvSpPr>
        <p:spPr>
          <a:xfrm flipH="1">
            <a:off x="43516" y="2775662"/>
            <a:ext cx="43175" cy="43500"/>
          </a:xfrm>
          <a:custGeom>
            <a:avLst/>
            <a:gdLst/>
            <a:ahLst/>
            <a:cxnLst/>
            <a:rect l="l" t="t" r="r" b="b"/>
            <a:pathLst>
              <a:path w="1727" h="1740" extrusionOk="0">
                <a:moveTo>
                  <a:pt x="429" y="1"/>
                </a:moveTo>
                <a:lnTo>
                  <a:pt x="0" y="441"/>
                </a:lnTo>
                <a:lnTo>
                  <a:pt x="1298" y="1739"/>
                </a:lnTo>
                <a:lnTo>
                  <a:pt x="1726" y="1310"/>
                </a:lnTo>
                <a:lnTo>
                  <a:pt x="4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19;p36">
            <a:extLst>
              <a:ext uri="{FF2B5EF4-FFF2-40B4-BE49-F238E27FC236}">
                <a16:creationId xmlns:a16="http://schemas.microsoft.com/office/drawing/2014/main" id="{BF27A177-46CD-4D86-AC89-76F3ACF5031C}"/>
              </a:ext>
            </a:extLst>
          </p:cNvPr>
          <p:cNvSpPr/>
          <p:nvPr/>
        </p:nvSpPr>
        <p:spPr>
          <a:xfrm flipH="1">
            <a:off x="64941" y="2753937"/>
            <a:ext cx="43475" cy="43475"/>
          </a:xfrm>
          <a:custGeom>
            <a:avLst/>
            <a:gdLst/>
            <a:ahLst/>
            <a:cxnLst/>
            <a:rect l="l" t="t" r="r" b="b"/>
            <a:pathLst>
              <a:path w="1739" h="1739" extrusionOk="0">
                <a:moveTo>
                  <a:pt x="441" y="1"/>
                </a:moveTo>
                <a:lnTo>
                  <a:pt x="0" y="441"/>
                </a:lnTo>
                <a:lnTo>
                  <a:pt x="1310" y="1739"/>
                </a:lnTo>
                <a:lnTo>
                  <a:pt x="1739" y="1310"/>
                </a:lnTo>
                <a:lnTo>
                  <a:pt x="4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20;p36">
            <a:extLst>
              <a:ext uri="{FF2B5EF4-FFF2-40B4-BE49-F238E27FC236}">
                <a16:creationId xmlns:a16="http://schemas.microsoft.com/office/drawing/2014/main" id="{712264B9-4FB9-4406-B1A9-C4755D554E07}"/>
              </a:ext>
            </a:extLst>
          </p:cNvPr>
          <p:cNvSpPr/>
          <p:nvPr/>
        </p:nvSpPr>
        <p:spPr>
          <a:xfrm flipH="1">
            <a:off x="86666" y="3308462"/>
            <a:ext cx="14600" cy="14925"/>
          </a:xfrm>
          <a:custGeom>
            <a:avLst/>
            <a:gdLst/>
            <a:ahLst/>
            <a:cxnLst/>
            <a:rect l="l" t="t" r="r" b="b"/>
            <a:pathLst>
              <a:path w="584" h="597" extrusionOk="0">
                <a:moveTo>
                  <a:pt x="0" y="1"/>
                </a:moveTo>
                <a:lnTo>
                  <a:pt x="0" y="596"/>
                </a:lnTo>
                <a:lnTo>
                  <a:pt x="584" y="596"/>
                </a:lnTo>
                <a:lnTo>
                  <a:pt x="5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21;p36">
            <a:extLst>
              <a:ext uri="{FF2B5EF4-FFF2-40B4-BE49-F238E27FC236}">
                <a16:creationId xmlns:a16="http://schemas.microsoft.com/office/drawing/2014/main" id="{F95D60CB-02D0-4846-B70D-1B20B0B88D8A}"/>
              </a:ext>
            </a:extLst>
          </p:cNvPr>
          <p:cNvSpPr/>
          <p:nvPr/>
        </p:nvSpPr>
        <p:spPr>
          <a:xfrm flipH="1">
            <a:off x="72091" y="3382587"/>
            <a:ext cx="44075" cy="44075"/>
          </a:xfrm>
          <a:custGeom>
            <a:avLst/>
            <a:gdLst/>
            <a:ahLst/>
            <a:cxnLst/>
            <a:rect l="l" t="t" r="r" b="b"/>
            <a:pathLst>
              <a:path w="1763" h="1763" extrusionOk="0">
                <a:moveTo>
                  <a:pt x="583" y="1"/>
                </a:moveTo>
                <a:lnTo>
                  <a:pt x="583" y="596"/>
                </a:lnTo>
                <a:lnTo>
                  <a:pt x="0" y="596"/>
                </a:lnTo>
                <a:lnTo>
                  <a:pt x="0" y="1179"/>
                </a:lnTo>
                <a:lnTo>
                  <a:pt x="583" y="1179"/>
                </a:lnTo>
                <a:lnTo>
                  <a:pt x="583" y="1763"/>
                </a:lnTo>
                <a:lnTo>
                  <a:pt x="1167" y="1763"/>
                </a:lnTo>
                <a:lnTo>
                  <a:pt x="1167" y="1179"/>
                </a:lnTo>
                <a:lnTo>
                  <a:pt x="1762" y="1179"/>
                </a:lnTo>
                <a:lnTo>
                  <a:pt x="1762" y="596"/>
                </a:lnTo>
                <a:lnTo>
                  <a:pt x="1167" y="596"/>
                </a:lnTo>
                <a:lnTo>
                  <a:pt x="11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22;p36">
            <a:extLst>
              <a:ext uri="{FF2B5EF4-FFF2-40B4-BE49-F238E27FC236}">
                <a16:creationId xmlns:a16="http://schemas.microsoft.com/office/drawing/2014/main" id="{F882E146-F21C-47F8-8C70-A733F8496B34}"/>
              </a:ext>
            </a:extLst>
          </p:cNvPr>
          <p:cNvSpPr/>
          <p:nvPr/>
        </p:nvSpPr>
        <p:spPr>
          <a:xfrm flipH="1">
            <a:off x="-266959" y="3946337"/>
            <a:ext cx="17900" cy="17900"/>
          </a:xfrm>
          <a:custGeom>
            <a:avLst/>
            <a:gdLst/>
            <a:ahLst/>
            <a:cxnLst/>
            <a:rect l="l" t="t" r="r" b="b"/>
            <a:pathLst>
              <a:path w="716" h="716" extrusionOk="0">
                <a:moveTo>
                  <a:pt x="1" y="1"/>
                </a:moveTo>
                <a:lnTo>
                  <a:pt x="1" y="715"/>
                </a:lnTo>
                <a:lnTo>
                  <a:pt x="715" y="715"/>
                </a:lnTo>
                <a:lnTo>
                  <a:pt x="7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1024;p36">
            <a:extLst>
              <a:ext uri="{FF2B5EF4-FFF2-40B4-BE49-F238E27FC236}">
                <a16:creationId xmlns:a16="http://schemas.microsoft.com/office/drawing/2014/main" id="{BDE83F0C-7DA7-4303-A5F0-B8B383453BA8}"/>
              </a:ext>
            </a:extLst>
          </p:cNvPr>
          <p:cNvGrpSpPr/>
          <p:nvPr/>
        </p:nvGrpSpPr>
        <p:grpSpPr>
          <a:xfrm flipH="1">
            <a:off x="49441" y="1135374"/>
            <a:ext cx="4441158" cy="1238275"/>
            <a:chOff x="2290300" y="1138950"/>
            <a:chExt cx="4632345" cy="1238275"/>
          </a:xfrm>
        </p:grpSpPr>
        <p:sp>
          <p:nvSpPr>
            <p:cNvPr id="97" name="Google Shape;1025;p36">
              <a:extLst>
                <a:ext uri="{FF2B5EF4-FFF2-40B4-BE49-F238E27FC236}">
                  <a16:creationId xmlns:a16="http://schemas.microsoft.com/office/drawing/2014/main" id="{E5304354-12B9-4A43-A5E8-246D20261F19}"/>
                </a:ext>
              </a:extLst>
            </p:cNvPr>
            <p:cNvSpPr txBox="1"/>
            <p:nvPr/>
          </p:nvSpPr>
          <p:spPr>
            <a:xfrm>
              <a:off x="5431894" y="1230391"/>
              <a:ext cx="1490751"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700" dirty="0">
                  <a:solidFill>
                    <a:srgbClr val="434343"/>
                  </a:solidFill>
                  <a:latin typeface="Fira Sans Extra Condensed Medium"/>
                  <a:ea typeface="Fira Sans Extra Condensed Medium"/>
                  <a:cs typeface="Fira Sans Extra Condensed Medium"/>
                  <a:sym typeface="Fira Sans Extra Condensed Medium"/>
                </a:rPr>
                <a:t>Government &amp; Public Sector</a:t>
              </a:r>
            </a:p>
          </p:txBody>
        </p:sp>
        <p:sp>
          <p:nvSpPr>
            <p:cNvPr id="98" name="Google Shape;1026;p36">
              <a:extLst>
                <a:ext uri="{FF2B5EF4-FFF2-40B4-BE49-F238E27FC236}">
                  <a16:creationId xmlns:a16="http://schemas.microsoft.com/office/drawing/2014/main" id="{48B2AC91-AA5E-4ACE-B9C9-9116B7EFA17F}"/>
                </a:ext>
              </a:extLst>
            </p:cNvPr>
            <p:cNvSpPr/>
            <p:nvPr/>
          </p:nvSpPr>
          <p:spPr>
            <a:xfrm>
              <a:off x="2904890" y="1138950"/>
              <a:ext cx="2548638" cy="656375"/>
            </a:xfrm>
            <a:custGeom>
              <a:avLst/>
              <a:gdLst/>
              <a:ahLst/>
              <a:cxnLst/>
              <a:rect l="l" t="t" r="r" b="b"/>
              <a:pathLst>
                <a:path w="87298" h="26255" extrusionOk="0">
                  <a:moveTo>
                    <a:pt x="14979" y="1"/>
                  </a:moveTo>
                  <a:cubicBezTo>
                    <a:pt x="6704" y="1"/>
                    <a:pt x="1" y="6716"/>
                    <a:pt x="1" y="14979"/>
                  </a:cubicBezTo>
                  <a:lnTo>
                    <a:pt x="1" y="26254"/>
                  </a:lnTo>
                  <a:lnTo>
                    <a:pt x="78356" y="26254"/>
                  </a:lnTo>
                  <a:lnTo>
                    <a:pt x="87297" y="13419"/>
                  </a:lnTo>
                  <a:lnTo>
                    <a:pt x="78356" y="1"/>
                  </a:lnTo>
                  <a:close/>
                </a:path>
              </a:pathLst>
            </a:custGeom>
            <a:solidFill>
              <a:srgbClr val="F3F3F3"/>
            </a:solidFill>
            <a:ln>
              <a:noFill/>
            </a:ln>
          </p:spPr>
          <p:txBody>
            <a:bodyPr spcFirstLastPara="1" wrap="square" lIns="180000" tIns="91425" rIns="108000" bIns="137150" anchor="ctr" anchorCtr="0">
              <a:noAutofit/>
            </a:bodyPr>
            <a:lstStyle/>
            <a:p>
              <a:pPr lvl="0" rtl="0">
                <a:spcBef>
                  <a:spcPts val="0"/>
                </a:spcBef>
                <a:spcAft>
                  <a:spcPts val="0"/>
                </a:spcAft>
              </a:pPr>
              <a:r>
                <a:rPr lang="en-GB" sz="800" dirty="0">
                  <a:solidFill>
                    <a:srgbClr val="434343"/>
                  </a:solidFill>
                  <a:latin typeface="Roboto"/>
                  <a:ea typeface="Roboto"/>
                  <a:cs typeface="Roboto"/>
                  <a:sym typeface="Wingdings" panose="05000000000000000000" pitchFamily="2" charset="2"/>
                </a:rPr>
                <a:t>     </a:t>
              </a:r>
              <a:r>
                <a:rPr lang="en-GB" sz="800" dirty="0">
                  <a:solidFill>
                    <a:srgbClr val="434343"/>
                  </a:solidFill>
                  <a:latin typeface="Roboto"/>
                  <a:ea typeface="Roboto"/>
                  <a:cs typeface="Roboto"/>
                  <a:sym typeface="Roboto"/>
                </a:rPr>
                <a:t> government agencies, non-profit     </a:t>
              </a:r>
              <a:br>
                <a:rPr lang="en-GB" sz="800" dirty="0">
                  <a:solidFill>
                    <a:srgbClr val="434343"/>
                  </a:solidFill>
                  <a:latin typeface="Roboto"/>
                  <a:ea typeface="Roboto"/>
                  <a:cs typeface="Roboto"/>
                  <a:sym typeface="Roboto"/>
                </a:rPr>
              </a:br>
              <a:r>
                <a:rPr lang="en-GB" sz="800" dirty="0">
                  <a:solidFill>
                    <a:srgbClr val="434343"/>
                  </a:solidFill>
                  <a:latin typeface="Roboto"/>
                  <a:ea typeface="Roboto"/>
                  <a:cs typeface="Roboto"/>
                  <a:sym typeface="Roboto"/>
                </a:rPr>
                <a:t>        organizations, or public sector institutions</a:t>
              </a:r>
            </a:p>
            <a:p>
              <a:pPr lvl="0" rtl="0">
                <a:spcBef>
                  <a:spcPts val="0"/>
                </a:spcBef>
                <a:spcAft>
                  <a:spcPts val="0"/>
                </a:spcAft>
              </a:pPr>
              <a:r>
                <a:rPr lang="en-GB" sz="800" dirty="0">
                  <a:solidFill>
                    <a:srgbClr val="434343"/>
                  </a:solidFill>
                  <a:latin typeface="Roboto"/>
                  <a:ea typeface="Roboto"/>
                  <a:cs typeface="Roboto"/>
                  <a:sym typeface="Wingdings" panose="05000000000000000000" pitchFamily="2" charset="2"/>
                </a:rPr>
                <a:t> </a:t>
              </a:r>
              <a:r>
                <a:rPr lang="en-GB" sz="800" dirty="0">
                  <a:solidFill>
                    <a:srgbClr val="434343"/>
                  </a:solidFill>
                  <a:latin typeface="Roboto"/>
                  <a:ea typeface="Roboto"/>
                  <a:cs typeface="Roboto"/>
                  <a:sym typeface="Roboto"/>
                </a:rPr>
                <a:t>policy development, program evaluation,    </a:t>
              </a:r>
              <a:br>
                <a:rPr lang="en-GB" sz="800" dirty="0">
                  <a:solidFill>
                    <a:srgbClr val="434343"/>
                  </a:solidFill>
                  <a:latin typeface="Roboto"/>
                  <a:ea typeface="Roboto"/>
                  <a:cs typeface="Roboto"/>
                  <a:sym typeface="Roboto"/>
                </a:rPr>
              </a:br>
              <a:r>
                <a:rPr lang="en-GB" sz="800" dirty="0">
                  <a:solidFill>
                    <a:srgbClr val="434343"/>
                  </a:solidFill>
                  <a:latin typeface="Roboto"/>
                  <a:ea typeface="Roboto"/>
                  <a:cs typeface="Roboto"/>
                  <a:sym typeface="Roboto"/>
                </a:rPr>
                <a:t>   scientific advisory roles, or research positions</a:t>
              </a:r>
              <a:endParaRPr sz="800" dirty="0">
                <a:solidFill>
                  <a:srgbClr val="434343"/>
                </a:solidFill>
                <a:latin typeface="Roboto"/>
                <a:ea typeface="Roboto"/>
                <a:cs typeface="Roboto"/>
                <a:sym typeface="Roboto"/>
              </a:endParaRPr>
            </a:p>
          </p:txBody>
        </p:sp>
        <p:sp>
          <p:nvSpPr>
            <p:cNvPr id="99" name="Google Shape;1027;p36">
              <a:extLst>
                <a:ext uri="{FF2B5EF4-FFF2-40B4-BE49-F238E27FC236}">
                  <a16:creationId xmlns:a16="http://schemas.microsoft.com/office/drawing/2014/main" id="{2C74C41E-1445-4258-97F0-693FA217C1CA}"/>
                </a:ext>
              </a:extLst>
            </p:cNvPr>
            <p:cNvSpPr/>
            <p:nvPr/>
          </p:nvSpPr>
          <p:spPr>
            <a:xfrm>
              <a:off x="2290300" y="1140750"/>
              <a:ext cx="3163225" cy="1236475"/>
            </a:xfrm>
            <a:custGeom>
              <a:avLst/>
              <a:gdLst/>
              <a:ahLst/>
              <a:cxnLst/>
              <a:rect l="l" t="t" r="r" b="b"/>
              <a:pathLst>
                <a:path w="126529" h="49459" extrusionOk="0">
                  <a:moveTo>
                    <a:pt x="112896" y="0"/>
                  </a:moveTo>
                  <a:lnTo>
                    <a:pt x="121992" y="13347"/>
                  </a:lnTo>
                  <a:lnTo>
                    <a:pt x="115634" y="22467"/>
                  </a:lnTo>
                  <a:lnTo>
                    <a:pt x="24396" y="22467"/>
                  </a:lnTo>
                  <a:lnTo>
                    <a:pt x="24396" y="22432"/>
                  </a:lnTo>
                  <a:lnTo>
                    <a:pt x="24373" y="22432"/>
                  </a:lnTo>
                  <a:lnTo>
                    <a:pt x="0" y="46804"/>
                  </a:lnTo>
                  <a:lnTo>
                    <a:pt x="2644" y="49459"/>
                  </a:lnTo>
                  <a:lnTo>
                    <a:pt x="25897" y="26194"/>
                  </a:lnTo>
                  <a:lnTo>
                    <a:pt x="117587" y="26194"/>
                  </a:lnTo>
                  <a:lnTo>
                    <a:pt x="126528" y="13383"/>
                  </a:lnTo>
                  <a:lnTo>
                    <a:pt x="1175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1028;p36">
            <a:extLst>
              <a:ext uri="{FF2B5EF4-FFF2-40B4-BE49-F238E27FC236}">
                <a16:creationId xmlns:a16="http://schemas.microsoft.com/office/drawing/2014/main" id="{455F5B7B-5EF9-40B9-912B-22F60A34FFDB}"/>
              </a:ext>
            </a:extLst>
          </p:cNvPr>
          <p:cNvSpPr/>
          <p:nvPr/>
        </p:nvSpPr>
        <p:spPr>
          <a:xfrm flipH="1">
            <a:off x="3763777" y="1942876"/>
            <a:ext cx="809950" cy="1152850"/>
          </a:xfrm>
          <a:custGeom>
            <a:avLst/>
            <a:gdLst/>
            <a:ahLst/>
            <a:cxnLst/>
            <a:rect l="l" t="t" r="r" b="b"/>
            <a:pathLst>
              <a:path w="32398" h="46114" extrusionOk="0">
                <a:moveTo>
                  <a:pt x="0" y="0"/>
                </a:moveTo>
                <a:lnTo>
                  <a:pt x="0" y="46113"/>
                </a:lnTo>
                <a:lnTo>
                  <a:pt x="23384" y="22729"/>
                </a:lnTo>
                <a:lnTo>
                  <a:pt x="25754" y="20372"/>
                </a:lnTo>
                <a:lnTo>
                  <a:pt x="32397" y="13728"/>
                </a:lnTo>
                <a:cubicBezTo>
                  <a:pt x="24158" y="5299"/>
                  <a:pt x="12692" y="6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32;p36">
            <a:extLst>
              <a:ext uri="{FF2B5EF4-FFF2-40B4-BE49-F238E27FC236}">
                <a16:creationId xmlns:a16="http://schemas.microsoft.com/office/drawing/2014/main" id="{D5844BC5-E81C-446F-9427-4D180DC58826}"/>
              </a:ext>
            </a:extLst>
          </p:cNvPr>
          <p:cNvSpPr txBox="1"/>
          <p:nvPr/>
        </p:nvSpPr>
        <p:spPr>
          <a:xfrm flipH="1">
            <a:off x="-106786" y="4040769"/>
            <a:ext cx="1652176" cy="429600"/>
          </a:xfrm>
          <a:prstGeom prst="rect">
            <a:avLst/>
          </a:prstGeom>
          <a:noFill/>
          <a:ln>
            <a:noFill/>
          </a:ln>
        </p:spPr>
        <p:txBody>
          <a:bodyPr spcFirstLastPara="1" wrap="square" lIns="91425" tIns="91425" rIns="91425" bIns="91425" anchor="ctr" anchorCtr="0">
            <a:noAutofit/>
          </a:bodyPr>
          <a:lstStyle/>
          <a:p>
            <a:pPr algn="r"/>
            <a:r>
              <a:rPr lang="en-GB" sz="1700" dirty="0">
                <a:solidFill>
                  <a:srgbClr val="434343"/>
                </a:solidFill>
                <a:latin typeface="Fira Sans Extra Condensed Medium"/>
                <a:ea typeface="Fira Sans Extra Condensed Medium"/>
                <a:cs typeface="Fira Sans Extra Condensed Medium"/>
                <a:sym typeface="Fira Sans Extra Condensed Medium"/>
              </a:rPr>
              <a:t>Science Communication</a:t>
            </a:r>
          </a:p>
        </p:txBody>
      </p:sp>
      <p:sp>
        <p:nvSpPr>
          <p:cNvPr id="105" name="Google Shape;1033;p36">
            <a:extLst>
              <a:ext uri="{FF2B5EF4-FFF2-40B4-BE49-F238E27FC236}">
                <a16:creationId xmlns:a16="http://schemas.microsoft.com/office/drawing/2014/main" id="{E72CF2DA-736B-4EFC-9362-E09045C81FC0}"/>
              </a:ext>
            </a:extLst>
          </p:cNvPr>
          <p:cNvSpPr/>
          <p:nvPr/>
        </p:nvSpPr>
        <p:spPr>
          <a:xfrm flipH="1">
            <a:off x="1502254" y="3927382"/>
            <a:ext cx="2371741" cy="656375"/>
          </a:xfrm>
          <a:custGeom>
            <a:avLst/>
            <a:gdLst/>
            <a:ahLst/>
            <a:cxnLst/>
            <a:rect l="l" t="t" r="r" b="b"/>
            <a:pathLst>
              <a:path w="87298" h="26255" extrusionOk="0">
                <a:moveTo>
                  <a:pt x="14979" y="1"/>
                </a:moveTo>
                <a:cubicBezTo>
                  <a:pt x="6704" y="1"/>
                  <a:pt x="1" y="6704"/>
                  <a:pt x="1" y="14979"/>
                </a:cubicBezTo>
                <a:lnTo>
                  <a:pt x="1" y="26254"/>
                </a:lnTo>
                <a:lnTo>
                  <a:pt x="78356" y="26254"/>
                </a:lnTo>
                <a:lnTo>
                  <a:pt x="87297" y="13419"/>
                </a:lnTo>
                <a:lnTo>
                  <a:pt x="78356" y="1"/>
                </a:lnTo>
                <a:close/>
              </a:path>
            </a:pathLst>
          </a:custGeom>
          <a:solidFill>
            <a:srgbClr val="F3F3F3"/>
          </a:solidFill>
          <a:ln>
            <a:noFill/>
          </a:ln>
        </p:spPr>
        <p:txBody>
          <a:bodyPr spcFirstLastPara="1" wrap="square" lIns="91425" tIns="91425" rIns="36000" bIns="137150" anchor="ctr" anchorCtr="0">
            <a:noAutofit/>
          </a:bodyPr>
          <a:lstStyle/>
          <a:p>
            <a:pPr lvl="0" rtl="0">
              <a:spcBef>
                <a:spcPts val="0"/>
              </a:spcBef>
              <a:spcAft>
                <a:spcPts val="0"/>
              </a:spcAft>
            </a:pPr>
            <a:r>
              <a:rPr lang="en-GB" sz="800" dirty="0">
                <a:solidFill>
                  <a:srgbClr val="434343"/>
                </a:solidFill>
                <a:latin typeface="Roboto"/>
                <a:ea typeface="Roboto"/>
                <a:cs typeface="Roboto"/>
                <a:sym typeface="Wingdings" panose="05000000000000000000" pitchFamily="2" charset="2"/>
              </a:rPr>
              <a:t>         </a:t>
            </a:r>
            <a:r>
              <a:rPr lang="en-GB" sz="800" dirty="0">
                <a:solidFill>
                  <a:srgbClr val="434343"/>
                </a:solidFill>
                <a:latin typeface="Roboto"/>
                <a:ea typeface="Roboto"/>
                <a:cs typeface="Roboto"/>
                <a:sym typeface="Roboto"/>
              </a:rPr>
              <a:t> science writers, journalists, editors, </a:t>
            </a:r>
            <a:br>
              <a:rPr lang="en-GB" sz="800" dirty="0">
                <a:solidFill>
                  <a:srgbClr val="434343"/>
                </a:solidFill>
                <a:latin typeface="Roboto"/>
                <a:ea typeface="Roboto"/>
                <a:cs typeface="Roboto"/>
                <a:sym typeface="Roboto"/>
              </a:rPr>
            </a:br>
            <a:r>
              <a:rPr lang="en-GB" sz="800" dirty="0">
                <a:solidFill>
                  <a:srgbClr val="434343"/>
                </a:solidFill>
                <a:latin typeface="Roboto"/>
                <a:ea typeface="Roboto"/>
                <a:cs typeface="Roboto"/>
                <a:sym typeface="Roboto"/>
              </a:rPr>
              <a:t>            or content creators</a:t>
            </a:r>
            <a:r>
              <a:rPr lang="en-GB" sz="800" dirty="0">
                <a:solidFill>
                  <a:srgbClr val="434343"/>
                </a:solidFill>
                <a:latin typeface="Roboto"/>
                <a:ea typeface="Roboto"/>
                <a:cs typeface="Roboto"/>
                <a:sym typeface="Wingdings" panose="05000000000000000000" pitchFamily="2" charset="2"/>
              </a:rPr>
              <a:t>    </a:t>
            </a:r>
          </a:p>
          <a:p>
            <a:pPr lvl="0" rtl="0">
              <a:spcBef>
                <a:spcPts val="0"/>
              </a:spcBef>
              <a:spcAft>
                <a:spcPts val="0"/>
              </a:spcAft>
            </a:pPr>
            <a:r>
              <a:rPr lang="en-GB" sz="800" dirty="0">
                <a:solidFill>
                  <a:srgbClr val="434343"/>
                </a:solidFill>
                <a:latin typeface="Roboto"/>
                <a:ea typeface="Roboto"/>
                <a:cs typeface="Roboto"/>
                <a:sym typeface="Wingdings" panose="05000000000000000000" pitchFamily="2" charset="2"/>
              </a:rPr>
              <a:t>      </a:t>
            </a:r>
            <a:r>
              <a:rPr lang="en-GB" sz="800" dirty="0">
                <a:solidFill>
                  <a:srgbClr val="434343"/>
                </a:solidFill>
                <a:latin typeface="Roboto"/>
                <a:ea typeface="Roboto"/>
                <a:cs typeface="Roboto"/>
                <a:sym typeface="Roboto"/>
              </a:rPr>
              <a:t>bridging the gap between scientific research </a:t>
            </a:r>
            <a:br>
              <a:rPr lang="en-GB" sz="800" dirty="0">
                <a:solidFill>
                  <a:srgbClr val="434343"/>
                </a:solidFill>
                <a:latin typeface="Roboto"/>
                <a:ea typeface="Roboto"/>
                <a:cs typeface="Roboto"/>
                <a:sym typeface="Roboto"/>
              </a:rPr>
            </a:br>
            <a:r>
              <a:rPr lang="en-GB" sz="800" dirty="0">
                <a:solidFill>
                  <a:srgbClr val="434343"/>
                </a:solidFill>
                <a:latin typeface="Roboto"/>
                <a:ea typeface="Roboto"/>
                <a:cs typeface="Roboto"/>
                <a:sym typeface="Roboto"/>
              </a:rPr>
              <a:t>        and the general public</a:t>
            </a:r>
          </a:p>
        </p:txBody>
      </p:sp>
      <p:sp>
        <p:nvSpPr>
          <p:cNvPr id="106" name="Google Shape;1034;p36">
            <a:extLst>
              <a:ext uri="{FF2B5EF4-FFF2-40B4-BE49-F238E27FC236}">
                <a16:creationId xmlns:a16="http://schemas.microsoft.com/office/drawing/2014/main" id="{4E2123F2-C12D-4299-A38F-FD8D0850FCB1}"/>
              </a:ext>
            </a:extLst>
          </p:cNvPr>
          <p:cNvSpPr/>
          <p:nvPr/>
        </p:nvSpPr>
        <p:spPr>
          <a:xfrm flipH="1">
            <a:off x="1502257" y="3909232"/>
            <a:ext cx="2988042" cy="675100"/>
          </a:xfrm>
          <a:custGeom>
            <a:avLst/>
            <a:gdLst/>
            <a:ahLst/>
            <a:cxnLst/>
            <a:rect l="l" t="t" r="r" b="b"/>
            <a:pathLst>
              <a:path w="126517" h="27004" extrusionOk="0">
                <a:moveTo>
                  <a:pt x="2632" y="1"/>
                </a:moveTo>
                <a:lnTo>
                  <a:pt x="0" y="2632"/>
                </a:lnTo>
                <a:lnTo>
                  <a:pt x="24384" y="26968"/>
                </a:lnTo>
                <a:lnTo>
                  <a:pt x="24384" y="27004"/>
                </a:lnTo>
                <a:lnTo>
                  <a:pt x="117575" y="27004"/>
                </a:lnTo>
                <a:lnTo>
                  <a:pt x="126516" y="14193"/>
                </a:lnTo>
                <a:lnTo>
                  <a:pt x="117575" y="810"/>
                </a:lnTo>
                <a:lnTo>
                  <a:pt x="112884" y="810"/>
                </a:lnTo>
                <a:lnTo>
                  <a:pt x="121980" y="14157"/>
                </a:lnTo>
                <a:lnTo>
                  <a:pt x="115622" y="23277"/>
                </a:lnTo>
                <a:lnTo>
                  <a:pt x="25885" y="23277"/>
                </a:lnTo>
                <a:lnTo>
                  <a:pt x="2632" y="1"/>
                </a:lnTo>
                <a:close/>
              </a:path>
            </a:pathLst>
          </a:custGeom>
          <a:solidFill>
            <a:schemeClr val="accent4"/>
          </a:solidFill>
          <a:ln>
            <a:noFill/>
          </a:ln>
        </p:spPr>
        <p:txBody>
          <a:bodyPr spcFirstLastPara="1" wrap="square" lIns="91425" tIns="91425" rIns="274300" bIns="91425" anchor="ctr" anchorCtr="0">
            <a:noAutofit/>
          </a:bodyPr>
          <a:lstStyle/>
          <a:p>
            <a:pPr marL="0" lvl="0" indent="0" algn="l" rtl="0">
              <a:spcBef>
                <a:spcPts val="0"/>
              </a:spcBef>
              <a:spcAft>
                <a:spcPts val="0"/>
              </a:spcAft>
              <a:buNone/>
            </a:pPr>
            <a:endParaRPr/>
          </a:p>
        </p:txBody>
      </p:sp>
      <p:sp>
        <p:nvSpPr>
          <p:cNvPr id="102" name="Google Shape;1035;p36">
            <a:extLst>
              <a:ext uri="{FF2B5EF4-FFF2-40B4-BE49-F238E27FC236}">
                <a16:creationId xmlns:a16="http://schemas.microsoft.com/office/drawing/2014/main" id="{DFCB1172-37C1-409F-BBAA-A556CF6B2EA5}"/>
              </a:ext>
            </a:extLst>
          </p:cNvPr>
          <p:cNvSpPr/>
          <p:nvPr/>
        </p:nvSpPr>
        <p:spPr>
          <a:xfrm flipH="1">
            <a:off x="3776277" y="3090557"/>
            <a:ext cx="797450" cy="1127525"/>
          </a:xfrm>
          <a:custGeom>
            <a:avLst/>
            <a:gdLst/>
            <a:ahLst/>
            <a:cxnLst/>
            <a:rect l="l" t="t" r="r" b="b"/>
            <a:pathLst>
              <a:path w="31898" h="45101" extrusionOk="0">
                <a:moveTo>
                  <a:pt x="0" y="0"/>
                </a:moveTo>
                <a:lnTo>
                  <a:pt x="0" y="45101"/>
                </a:lnTo>
                <a:cubicBezTo>
                  <a:pt x="12431" y="45041"/>
                  <a:pt x="23694" y="40017"/>
                  <a:pt x="31897" y="31897"/>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39;p36">
            <a:extLst>
              <a:ext uri="{FF2B5EF4-FFF2-40B4-BE49-F238E27FC236}">
                <a16:creationId xmlns:a16="http://schemas.microsoft.com/office/drawing/2014/main" id="{716B8592-525A-4884-99B3-56CE378C3C73}"/>
              </a:ext>
            </a:extLst>
          </p:cNvPr>
          <p:cNvSpPr txBox="1"/>
          <p:nvPr/>
        </p:nvSpPr>
        <p:spPr>
          <a:xfrm flipH="1">
            <a:off x="211118" y="2091237"/>
            <a:ext cx="1105872"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dirty="0">
                <a:solidFill>
                  <a:srgbClr val="434343"/>
                </a:solidFill>
                <a:latin typeface="Fira Sans Extra Condensed Medium"/>
                <a:ea typeface="Fira Sans Extra Condensed Medium"/>
                <a:cs typeface="Fira Sans Extra Condensed Medium"/>
                <a:sym typeface="Fira Sans Extra Condensed Medium"/>
              </a:rPr>
              <a:t>Industry</a:t>
            </a:r>
            <a:endParaRPr sz="17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112" name="Google Shape;1040;p36">
            <a:extLst>
              <a:ext uri="{FF2B5EF4-FFF2-40B4-BE49-F238E27FC236}">
                <a16:creationId xmlns:a16="http://schemas.microsoft.com/office/drawing/2014/main" id="{6914EB49-B478-4E27-94D8-756C2EF13A80}"/>
              </a:ext>
            </a:extLst>
          </p:cNvPr>
          <p:cNvSpPr/>
          <p:nvPr/>
        </p:nvSpPr>
        <p:spPr>
          <a:xfrm flipH="1">
            <a:off x="1039834" y="2010957"/>
            <a:ext cx="2435139" cy="656075"/>
          </a:xfrm>
          <a:custGeom>
            <a:avLst/>
            <a:gdLst/>
            <a:ahLst/>
            <a:cxnLst/>
            <a:rect l="l" t="t" r="r" b="b"/>
            <a:pathLst>
              <a:path w="87298" h="26243" extrusionOk="0">
                <a:moveTo>
                  <a:pt x="14979" y="1"/>
                </a:moveTo>
                <a:cubicBezTo>
                  <a:pt x="6704" y="1"/>
                  <a:pt x="1" y="6704"/>
                  <a:pt x="1" y="14979"/>
                </a:cubicBezTo>
                <a:lnTo>
                  <a:pt x="1" y="26242"/>
                </a:lnTo>
                <a:lnTo>
                  <a:pt x="78356" y="26242"/>
                </a:lnTo>
                <a:lnTo>
                  <a:pt x="87297" y="13407"/>
                </a:lnTo>
                <a:lnTo>
                  <a:pt x="78356" y="1"/>
                </a:lnTo>
                <a:close/>
              </a:path>
            </a:pathLst>
          </a:custGeom>
          <a:solidFill>
            <a:srgbClr val="F3F3F3"/>
          </a:solidFill>
          <a:ln>
            <a:noFill/>
          </a:ln>
        </p:spPr>
        <p:txBody>
          <a:bodyPr spcFirstLastPara="1" wrap="square" lIns="180000" tIns="91425" rIns="72000" bIns="137150" anchor="ctr" anchorCtr="0">
            <a:noAutofit/>
          </a:bodyPr>
          <a:lstStyle/>
          <a:p>
            <a:pPr lvl="0" rtl="0">
              <a:spcBef>
                <a:spcPts val="0"/>
              </a:spcBef>
              <a:spcAft>
                <a:spcPts val="0"/>
              </a:spcAft>
            </a:pPr>
            <a:r>
              <a:rPr lang="en-GB" sz="800" dirty="0">
                <a:solidFill>
                  <a:srgbClr val="434343"/>
                </a:solidFill>
                <a:latin typeface="Roboto"/>
                <a:ea typeface="Roboto"/>
                <a:cs typeface="Roboto"/>
                <a:sym typeface="Wingdings" panose="05000000000000000000" pitchFamily="2" charset="2"/>
              </a:rPr>
              <a:t>      </a:t>
            </a:r>
            <a:r>
              <a:rPr lang="en-GB" sz="800" dirty="0">
                <a:solidFill>
                  <a:srgbClr val="434343"/>
                </a:solidFill>
                <a:latin typeface="Roboto"/>
                <a:ea typeface="Roboto"/>
                <a:cs typeface="Roboto"/>
                <a:sym typeface="Roboto"/>
              </a:rPr>
              <a:t> research and development</a:t>
            </a:r>
            <a:br>
              <a:rPr lang="en-GB" sz="800" dirty="0">
                <a:solidFill>
                  <a:srgbClr val="434343"/>
                </a:solidFill>
                <a:latin typeface="Roboto"/>
                <a:ea typeface="Roboto"/>
                <a:cs typeface="Roboto"/>
                <a:sym typeface="Roboto"/>
              </a:rPr>
            </a:br>
            <a:r>
              <a:rPr lang="en-GB" sz="800" dirty="0">
                <a:solidFill>
                  <a:srgbClr val="434343"/>
                </a:solidFill>
                <a:latin typeface="Roboto"/>
                <a:ea typeface="Roboto"/>
                <a:cs typeface="Roboto"/>
                <a:sym typeface="Roboto"/>
              </a:rPr>
              <a:t>         (R&amp;D) departments</a:t>
            </a:r>
            <a:br>
              <a:rPr lang="en-GB" sz="800" dirty="0">
                <a:solidFill>
                  <a:srgbClr val="434343"/>
                </a:solidFill>
                <a:latin typeface="Roboto"/>
                <a:ea typeface="Roboto"/>
                <a:cs typeface="Roboto"/>
                <a:sym typeface="Roboto"/>
              </a:rPr>
            </a:br>
            <a:r>
              <a:rPr lang="en-GB" sz="800" dirty="0">
                <a:solidFill>
                  <a:srgbClr val="434343"/>
                </a:solidFill>
                <a:latin typeface="Roboto"/>
                <a:ea typeface="Roboto"/>
                <a:cs typeface="Roboto"/>
                <a:sym typeface="Roboto"/>
              </a:rPr>
              <a:t> </a:t>
            </a:r>
            <a:r>
              <a:rPr lang="en-GB" sz="800" dirty="0">
                <a:solidFill>
                  <a:srgbClr val="434343"/>
                </a:solidFill>
                <a:latin typeface="Roboto"/>
                <a:ea typeface="Roboto"/>
                <a:cs typeface="Roboto"/>
                <a:sym typeface="Wingdings" panose="05000000000000000000" pitchFamily="2" charset="2"/>
              </a:rPr>
              <a:t> </a:t>
            </a:r>
            <a:r>
              <a:rPr lang="en-GB" sz="800" dirty="0">
                <a:solidFill>
                  <a:srgbClr val="434343"/>
                </a:solidFill>
                <a:latin typeface="Roboto"/>
                <a:ea typeface="Roboto"/>
                <a:cs typeface="Roboto"/>
                <a:sym typeface="Roboto"/>
              </a:rPr>
              <a:t>technology, pharmaceuticals, engineering, </a:t>
            </a:r>
            <a:br>
              <a:rPr lang="en-GB" sz="800" dirty="0">
                <a:solidFill>
                  <a:srgbClr val="434343"/>
                </a:solidFill>
                <a:latin typeface="Roboto"/>
                <a:ea typeface="Roboto"/>
                <a:cs typeface="Roboto"/>
                <a:sym typeface="Roboto"/>
              </a:rPr>
            </a:br>
            <a:r>
              <a:rPr lang="en-GB" sz="800" dirty="0">
                <a:solidFill>
                  <a:srgbClr val="434343"/>
                </a:solidFill>
                <a:latin typeface="Roboto"/>
                <a:ea typeface="Roboto"/>
                <a:cs typeface="Roboto"/>
                <a:sym typeface="Roboto"/>
              </a:rPr>
              <a:t>    and biotechnology </a:t>
            </a:r>
          </a:p>
        </p:txBody>
      </p:sp>
      <p:sp>
        <p:nvSpPr>
          <p:cNvPr id="113" name="Google Shape;1041;p36">
            <a:extLst>
              <a:ext uri="{FF2B5EF4-FFF2-40B4-BE49-F238E27FC236}">
                <a16:creationId xmlns:a16="http://schemas.microsoft.com/office/drawing/2014/main" id="{B62F3B8C-53A8-4F9F-91CE-CB0A16309503}"/>
              </a:ext>
            </a:extLst>
          </p:cNvPr>
          <p:cNvSpPr/>
          <p:nvPr/>
        </p:nvSpPr>
        <p:spPr>
          <a:xfrm flipH="1">
            <a:off x="1039836" y="2010957"/>
            <a:ext cx="2705439" cy="656075"/>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42;p36">
            <a:extLst>
              <a:ext uri="{FF2B5EF4-FFF2-40B4-BE49-F238E27FC236}">
                <a16:creationId xmlns:a16="http://schemas.microsoft.com/office/drawing/2014/main" id="{EBDCB24B-F609-41BD-83B3-F5B81985A8D0}"/>
              </a:ext>
            </a:extLst>
          </p:cNvPr>
          <p:cNvSpPr/>
          <p:nvPr/>
        </p:nvSpPr>
        <p:spPr>
          <a:xfrm flipH="1">
            <a:off x="3438752" y="2284982"/>
            <a:ext cx="1134975" cy="809950"/>
          </a:xfrm>
          <a:custGeom>
            <a:avLst/>
            <a:gdLst/>
            <a:ahLst/>
            <a:cxnLst/>
            <a:rect l="l" t="t" r="r" b="b"/>
            <a:pathLst>
              <a:path w="45399" h="32398" extrusionOk="0">
                <a:moveTo>
                  <a:pt x="32397" y="0"/>
                </a:moveTo>
                <a:lnTo>
                  <a:pt x="0" y="32397"/>
                </a:lnTo>
                <a:lnTo>
                  <a:pt x="45387" y="32397"/>
                </a:lnTo>
                <a:cubicBezTo>
                  <a:pt x="45399" y="32231"/>
                  <a:pt x="45399" y="32064"/>
                  <a:pt x="45399" y="31897"/>
                </a:cubicBezTo>
                <a:cubicBezTo>
                  <a:pt x="45399" y="19479"/>
                  <a:pt x="40434" y="8228"/>
                  <a:pt x="32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46;p36">
            <a:extLst>
              <a:ext uri="{FF2B5EF4-FFF2-40B4-BE49-F238E27FC236}">
                <a16:creationId xmlns:a16="http://schemas.microsoft.com/office/drawing/2014/main" id="{836F709B-5E00-4897-8E24-04C40F4880CF}"/>
              </a:ext>
            </a:extLst>
          </p:cNvPr>
          <p:cNvSpPr txBox="1"/>
          <p:nvPr/>
        </p:nvSpPr>
        <p:spPr>
          <a:xfrm flipH="1">
            <a:off x="-328122" y="3178781"/>
            <a:ext cx="1478743" cy="429600"/>
          </a:xfrm>
          <a:prstGeom prst="rect">
            <a:avLst/>
          </a:prstGeom>
          <a:noFill/>
          <a:ln>
            <a:noFill/>
          </a:ln>
        </p:spPr>
        <p:txBody>
          <a:bodyPr spcFirstLastPara="1" wrap="square" lIns="91425" tIns="91425" rIns="91425" bIns="91425" anchor="ctr" anchorCtr="0">
            <a:noAutofit/>
          </a:bodyPr>
          <a:lstStyle/>
          <a:p>
            <a:pPr algn="r"/>
            <a:r>
              <a:rPr lang="en-GB" sz="1700" dirty="0">
                <a:solidFill>
                  <a:srgbClr val="434343"/>
                </a:solidFill>
                <a:latin typeface="Fira Sans Extra Condensed Medium"/>
                <a:ea typeface="Fira Sans Extra Condensed Medium"/>
                <a:cs typeface="Fira Sans Extra Condensed Medium"/>
                <a:sym typeface="Fira Sans Extra Condensed Medium"/>
              </a:rPr>
              <a:t>Academia/</a:t>
            </a:r>
            <a:br>
              <a:rPr lang="en-GB" sz="1700" dirty="0">
                <a:solidFill>
                  <a:srgbClr val="434343"/>
                </a:solidFill>
                <a:latin typeface="Fira Sans Extra Condensed Medium"/>
                <a:ea typeface="Fira Sans Extra Condensed Medium"/>
                <a:cs typeface="Fira Sans Extra Condensed Medium"/>
                <a:sym typeface="Fira Sans Extra Condensed Medium"/>
              </a:rPr>
            </a:br>
            <a:r>
              <a:rPr lang="en-GB" sz="1700" dirty="0">
                <a:solidFill>
                  <a:srgbClr val="434343"/>
                </a:solidFill>
                <a:latin typeface="Fira Sans Extra Condensed Medium"/>
                <a:ea typeface="Fira Sans Extra Condensed Medium"/>
                <a:cs typeface="Fira Sans Extra Condensed Medium"/>
                <a:sym typeface="Fira Sans Extra Condensed Medium"/>
              </a:rPr>
              <a:t>Research</a:t>
            </a:r>
          </a:p>
        </p:txBody>
      </p:sp>
      <p:sp>
        <p:nvSpPr>
          <p:cNvPr id="119" name="Google Shape;1047;p36">
            <a:extLst>
              <a:ext uri="{FF2B5EF4-FFF2-40B4-BE49-F238E27FC236}">
                <a16:creationId xmlns:a16="http://schemas.microsoft.com/office/drawing/2014/main" id="{89E78D44-A43E-4732-BA0E-2E289D2B7E74}"/>
              </a:ext>
            </a:extLst>
          </p:cNvPr>
          <p:cNvSpPr/>
          <p:nvPr/>
        </p:nvSpPr>
        <p:spPr>
          <a:xfrm flipH="1">
            <a:off x="1094762" y="3028988"/>
            <a:ext cx="2254462" cy="656075"/>
          </a:xfrm>
          <a:custGeom>
            <a:avLst/>
            <a:gdLst/>
            <a:ahLst/>
            <a:cxnLst/>
            <a:rect l="l" t="t" r="r" b="b"/>
            <a:pathLst>
              <a:path w="87298" h="26243" extrusionOk="0">
                <a:moveTo>
                  <a:pt x="14979" y="1"/>
                </a:moveTo>
                <a:cubicBezTo>
                  <a:pt x="6704" y="1"/>
                  <a:pt x="1" y="6704"/>
                  <a:pt x="1" y="14979"/>
                </a:cubicBezTo>
                <a:lnTo>
                  <a:pt x="1" y="26242"/>
                </a:lnTo>
                <a:lnTo>
                  <a:pt x="78356" y="26242"/>
                </a:lnTo>
                <a:lnTo>
                  <a:pt x="87297" y="13407"/>
                </a:lnTo>
                <a:lnTo>
                  <a:pt x="78356" y="1"/>
                </a:lnTo>
                <a:close/>
              </a:path>
            </a:pathLst>
          </a:custGeom>
          <a:solidFill>
            <a:srgbClr val="F3F3F3"/>
          </a:solidFill>
          <a:ln>
            <a:noFill/>
          </a:ln>
        </p:spPr>
        <p:txBody>
          <a:bodyPr spcFirstLastPara="1" wrap="square" lIns="91425" tIns="91425" rIns="0" bIns="137150" anchor="ctr" anchorCtr="0">
            <a:noAutofit/>
          </a:bodyPr>
          <a:lstStyle/>
          <a:p>
            <a:pPr lvl="0" rtl="0">
              <a:spcBef>
                <a:spcPts val="0"/>
              </a:spcBef>
              <a:spcAft>
                <a:spcPts val="0"/>
              </a:spcAft>
            </a:pPr>
            <a:r>
              <a:rPr lang="en-GB" sz="800" dirty="0">
                <a:solidFill>
                  <a:srgbClr val="434343"/>
                </a:solidFill>
                <a:latin typeface="Roboto"/>
                <a:ea typeface="Roboto"/>
                <a:cs typeface="Roboto"/>
                <a:sym typeface="Wingdings" panose="05000000000000000000" pitchFamily="2" charset="2"/>
              </a:rPr>
              <a:t>        </a:t>
            </a:r>
            <a:r>
              <a:rPr lang="en-GB" sz="800" dirty="0">
                <a:solidFill>
                  <a:srgbClr val="434343"/>
                </a:solidFill>
                <a:latin typeface="Roboto"/>
                <a:ea typeface="Roboto"/>
                <a:cs typeface="Roboto"/>
                <a:sym typeface="Roboto"/>
              </a:rPr>
              <a:t> professors or researchers</a:t>
            </a:r>
          </a:p>
          <a:p>
            <a:pPr lvl="0" rtl="0">
              <a:spcBef>
                <a:spcPts val="0"/>
              </a:spcBef>
              <a:spcAft>
                <a:spcPts val="0"/>
              </a:spcAft>
            </a:pPr>
            <a:r>
              <a:rPr lang="en-GB" sz="800" dirty="0">
                <a:solidFill>
                  <a:srgbClr val="434343"/>
                </a:solidFill>
                <a:latin typeface="Roboto"/>
                <a:ea typeface="Roboto"/>
                <a:cs typeface="Roboto"/>
                <a:sym typeface="Wingdings" panose="05000000000000000000" pitchFamily="2" charset="2"/>
              </a:rPr>
              <a:t>     </a:t>
            </a:r>
            <a:r>
              <a:rPr lang="en-GB" sz="800" dirty="0">
                <a:solidFill>
                  <a:srgbClr val="434343"/>
                </a:solidFill>
                <a:latin typeface="Roboto"/>
                <a:ea typeface="Roboto"/>
                <a:cs typeface="Roboto"/>
                <a:sym typeface="Roboto"/>
              </a:rPr>
              <a:t>conduct original research, publish papers</a:t>
            </a:r>
            <a:br>
              <a:rPr lang="en-GB" sz="800" dirty="0">
                <a:solidFill>
                  <a:srgbClr val="434343"/>
                </a:solidFill>
                <a:latin typeface="Roboto"/>
                <a:ea typeface="Roboto"/>
                <a:cs typeface="Roboto"/>
                <a:sym typeface="Roboto"/>
              </a:rPr>
            </a:br>
            <a:r>
              <a:rPr lang="en-GB" sz="800" dirty="0">
                <a:solidFill>
                  <a:srgbClr val="434343"/>
                </a:solidFill>
                <a:latin typeface="Roboto"/>
                <a:ea typeface="Roboto"/>
                <a:cs typeface="Roboto"/>
                <a:sym typeface="Roboto"/>
              </a:rPr>
              <a:t>   </a:t>
            </a:r>
            <a:r>
              <a:rPr lang="en-GB" sz="800" dirty="0">
                <a:solidFill>
                  <a:srgbClr val="434343"/>
                </a:solidFill>
                <a:latin typeface="Roboto"/>
                <a:ea typeface="Roboto"/>
                <a:cs typeface="Roboto"/>
                <a:sym typeface="Wingdings" panose="05000000000000000000" pitchFamily="2" charset="2"/>
              </a:rPr>
              <a:t> </a:t>
            </a:r>
            <a:r>
              <a:rPr lang="en-GB" sz="800" dirty="0">
                <a:solidFill>
                  <a:srgbClr val="434343"/>
                </a:solidFill>
                <a:latin typeface="Roboto"/>
                <a:ea typeface="Roboto"/>
                <a:cs typeface="Roboto"/>
                <a:sym typeface="Roboto"/>
              </a:rPr>
              <a:t>contribute to the knowledge</a:t>
            </a:r>
          </a:p>
          <a:p>
            <a:pPr lvl="0" rtl="0">
              <a:spcBef>
                <a:spcPts val="0"/>
              </a:spcBef>
              <a:spcAft>
                <a:spcPts val="0"/>
              </a:spcAft>
            </a:pPr>
            <a:r>
              <a:rPr lang="en-GB" sz="800" dirty="0">
                <a:solidFill>
                  <a:srgbClr val="434343"/>
                </a:solidFill>
                <a:latin typeface="Roboto"/>
                <a:ea typeface="Roboto"/>
                <a:cs typeface="Roboto"/>
                <a:sym typeface="Wingdings" panose="05000000000000000000" pitchFamily="2" charset="2"/>
              </a:rPr>
              <a:t>       </a:t>
            </a:r>
            <a:r>
              <a:rPr lang="en-GB" sz="800" dirty="0">
                <a:solidFill>
                  <a:srgbClr val="434343"/>
                </a:solidFill>
                <a:latin typeface="Roboto"/>
                <a:ea typeface="Roboto"/>
                <a:cs typeface="Roboto"/>
                <a:sym typeface="Roboto"/>
              </a:rPr>
              <a:t>mentor students and teach courses</a:t>
            </a:r>
          </a:p>
        </p:txBody>
      </p:sp>
      <p:sp>
        <p:nvSpPr>
          <p:cNvPr id="120" name="Google Shape;1048;p36">
            <a:extLst>
              <a:ext uri="{FF2B5EF4-FFF2-40B4-BE49-F238E27FC236}">
                <a16:creationId xmlns:a16="http://schemas.microsoft.com/office/drawing/2014/main" id="{240007B8-0661-4ACA-BAEC-2C32B527E9C9}"/>
              </a:ext>
            </a:extLst>
          </p:cNvPr>
          <p:cNvSpPr/>
          <p:nvPr/>
        </p:nvSpPr>
        <p:spPr>
          <a:xfrm flipH="1">
            <a:off x="1094222" y="3028988"/>
            <a:ext cx="2649552" cy="656075"/>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49;p36">
            <a:extLst>
              <a:ext uri="{FF2B5EF4-FFF2-40B4-BE49-F238E27FC236}">
                <a16:creationId xmlns:a16="http://schemas.microsoft.com/office/drawing/2014/main" id="{425A8426-EBDC-422A-A8D8-09D1B7397302}"/>
              </a:ext>
            </a:extLst>
          </p:cNvPr>
          <p:cNvSpPr/>
          <p:nvPr/>
        </p:nvSpPr>
        <p:spPr>
          <a:xfrm flipH="1">
            <a:off x="3437552" y="3097415"/>
            <a:ext cx="1134675" cy="797425"/>
          </a:xfrm>
          <a:custGeom>
            <a:avLst/>
            <a:gdLst/>
            <a:ahLst/>
            <a:cxnLst/>
            <a:rect l="l" t="t" r="r" b="b"/>
            <a:pathLst>
              <a:path w="45387" h="31897" extrusionOk="0">
                <a:moveTo>
                  <a:pt x="0" y="0"/>
                </a:moveTo>
                <a:lnTo>
                  <a:pt x="31897" y="31897"/>
                </a:lnTo>
                <a:cubicBezTo>
                  <a:pt x="40124" y="23741"/>
                  <a:pt x="45256" y="12478"/>
                  <a:pt x="453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51;p36">
            <a:extLst>
              <a:ext uri="{FF2B5EF4-FFF2-40B4-BE49-F238E27FC236}">
                <a16:creationId xmlns:a16="http://schemas.microsoft.com/office/drawing/2014/main" id="{F6873F22-D5C3-4C43-8180-E0E87A5716A9}"/>
              </a:ext>
            </a:extLst>
          </p:cNvPr>
          <p:cNvSpPr/>
          <p:nvPr/>
        </p:nvSpPr>
        <p:spPr>
          <a:xfrm>
            <a:off x="3901375" y="2413887"/>
            <a:ext cx="1330850" cy="1330850"/>
          </a:xfrm>
          <a:custGeom>
            <a:avLst/>
            <a:gdLst/>
            <a:ahLst/>
            <a:cxnLst/>
            <a:rect l="l" t="t" r="r" b="b"/>
            <a:pathLst>
              <a:path w="53234" h="53234" extrusionOk="0">
                <a:moveTo>
                  <a:pt x="26611" y="1"/>
                </a:moveTo>
                <a:cubicBezTo>
                  <a:pt x="11919" y="1"/>
                  <a:pt x="1" y="11919"/>
                  <a:pt x="1" y="26623"/>
                </a:cubicBezTo>
                <a:cubicBezTo>
                  <a:pt x="1" y="40756"/>
                  <a:pt x="11002" y="52317"/>
                  <a:pt x="24920" y="53186"/>
                </a:cubicBezTo>
                <a:cubicBezTo>
                  <a:pt x="25480" y="53222"/>
                  <a:pt x="26051" y="53234"/>
                  <a:pt x="26611" y="53234"/>
                </a:cubicBezTo>
                <a:cubicBezTo>
                  <a:pt x="41315" y="53234"/>
                  <a:pt x="53233" y="41315"/>
                  <a:pt x="53233" y="26623"/>
                </a:cubicBezTo>
                <a:cubicBezTo>
                  <a:pt x="53233" y="17098"/>
                  <a:pt x="48245" y="8740"/>
                  <a:pt x="40732" y="4037"/>
                </a:cubicBezTo>
                <a:cubicBezTo>
                  <a:pt x="36636" y="1477"/>
                  <a:pt x="31802" y="1"/>
                  <a:pt x="26611" y="1"/>
                </a:cubicBezTo>
                <a:close/>
              </a:path>
            </a:pathLst>
          </a:cu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200" dirty="0">
                <a:solidFill>
                  <a:srgbClr val="434343"/>
                </a:solidFill>
                <a:latin typeface="Fira Sans Extra Condensed Medium"/>
                <a:ea typeface="Fira Sans Extra Condensed Medium"/>
                <a:cs typeface="Fira Sans Extra Condensed Medium"/>
                <a:sym typeface="Fira Sans Extra Condensed Medium"/>
              </a:rPr>
              <a:t>PhD</a:t>
            </a:r>
            <a:endParaRPr sz="3200" dirty="0">
              <a:solidFill>
                <a:srgbClr val="434343"/>
              </a:solidFill>
              <a:latin typeface="Fira Sans Extra Condensed Medium"/>
              <a:ea typeface="Fira Sans Extra Condensed Medium"/>
              <a:cs typeface="Fira Sans Extra Condensed Medium"/>
              <a:sym typeface="Fira Sans Extra Condensed Medium"/>
            </a:endParaRPr>
          </a:p>
        </p:txBody>
      </p:sp>
      <p:pic>
        <p:nvPicPr>
          <p:cNvPr id="122" name="Graphic 121" descr="Bank with solid fill">
            <a:extLst>
              <a:ext uri="{FF2B5EF4-FFF2-40B4-BE49-F238E27FC236}">
                <a16:creationId xmlns:a16="http://schemas.microsoft.com/office/drawing/2014/main" id="{CEFA63AE-D965-477F-956C-8CFA29B5E5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51025" y="2097155"/>
            <a:ext cx="329411" cy="329411"/>
          </a:xfrm>
          <a:prstGeom prst="rect">
            <a:avLst/>
          </a:prstGeom>
        </p:spPr>
      </p:pic>
      <p:pic>
        <p:nvPicPr>
          <p:cNvPr id="124" name="Graphic 123" descr="Factory with solid fill">
            <a:extLst>
              <a:ext uri="{FF2B5EF4-FFF2-40B4-BE49-F238E27FC236}">
                <a16:creationId xmlns:a16="http://schemas.microsoft.com/office/drawing/2014/main" id="{D20DF3F4-09B9-4072-B33A-6B431A88DF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77951" y="2531462"/>
            <a:ext cx="360117" cy="360117"/>
          </a:xfrm>
          <a:prstGeom prst="rect">
            <a:avLst/>
          </a:prstGeom>
        </p:spPr>
      </p:pic>
      <p:pic>
        <p:nvPicPr>
          <p:cNvPr id="126" name="Graphic 125" descr="Graduation cap with solid fill">
            <a:extLst>
              <a:ext uri="{FF2B5EF4-FFF2-40B4-BE49-F238E27FC236}">
                <a16:creationId xmlns:a16="http://schemas.microsoft.com/office/drawing/2014/main" id="{86503022-AB5F-44EA-8693-544494CCAB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7549" y="3216630"/>
            <a:ext cx="381901" cy="381901"/>
          </a:xfrm>
          <a:prstGeom prst="rect">
            <a:avLst/>
          </a:prstGeom>
        </p:spPr>
      </p:pic>
      <p:pic>
        <p:nvPicPr>
          <p:cNvPr id="128" name="Graphic 127" descr="Newspaper with solid fill">
            <a:extLst>
              <a:ext uri="{FF2B5EF4-FFF2-40B4-BE49-F238E27FC236}">
                <a16:creationId xmlns:a16="http://schemas.microsoft.com/office/drawing/2014/main" id="{6A34B5B6-2E00-4BFB-AEAC-27C01D4590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31253" y="3722844"/>
            <a:ext cx="347906" cy="347906"/>
          </a:xfrm>
          <a:prstGeom prst="rect">
            <a:avLst/>
          </a:prstGeom>
        </p:spPr>
      </p:pic>
      <p:pic>
        <p:nvPicPr>
          <p:cNvPr id="130" name="Graphic 129" descr="Boardroom with solid fill">
            <a:extLst>
              <a:ext uri="{FF2B5EF4-FFF2-40B4-BE49-F238E27FC236}">
                <a16:creationId xmlns:a16="http://schemas.microsoft.com/office/drawing/2014/main" id="{D9014396-4902-42B7-B5F7-7BC8A881912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09401" y="2556640"/>
            <a:ext cx="333294" cy="333294"/>
          </a:xfrm>
          <a:prstGeom prst="rect">
            <a:avLst/>
          </a:prstGeom>
        </p:spPr>
      </p:pic>
      <p:pic>
        <p:nvPicPr>
          <p:cNvPr id="134" name="Graphic 133" descr="Bar chart with solid fill">
            <a:extLst>
              <a:ext uri="{FF2B5EF4-FFF2-40B4-BE49-F238E27FC236}">
                <a16:creationId xmlns:a16="http://schemas.microsoft.com/office/drawing/2014/main" id="{2D4D7F68-15EF-4640-B39F-2D8674B525D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09401" y="3223837"/>
            <a:ext cx="374672" cy="374672"/>
          </a:xfrm>
          <a:prstGeom prst="rect">
            <a:avLst/>
          </a:prstGeom>
        </p:spPr>
      </p:pic>
      <p:pic>
        <p:nvPicPr>
          <p:cNvPr id="136" name="Graphic 135" descr="Briefcase with solid fill">
            <a:extLst>
              <a:ext uri="{FF2B5EF4-FFF2-40B4-BE49-F238E27FC236}">
                <a16:creationId xmlns:a16="http://schemas.microsoft.com/office/drawing/2014/main" id="{A79D14C0-BBBB-444E-99D4-1695F29BCA5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752202" y="3772999"/>
            <a:ext cx="317503" cy="317503"/>
          </a:xfrm>
          <a:prstGeom prst="rect">
            <a:avLst/>
          </a:prstGeom>
        </p:spPr>
      </p:pic>
    </p:spTree>
    <p:extLst>
      <p:ext uri="{BB962C8B-B14F-4D97-AF65-F5344CB8AC3E}">
        <p14:creationId xmlns:p14="http://schemas.microsoft.com/office/powerpoint/2010/main" val="1001790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Desirable</a:t>
            </a:r>
            <a:r>
              <a:rPr lang="cs-CZ" dirty="0"/>
              <a:t> </a:t>
            </a:r>
            <a:r>
              <a:rPr lang="cs-CZ" dirty="0" err="1"/>
              <a:t>Skills</a:t>
            </a:r>
            <a:r>
              <a:rPr lang="cs-CZ" dirty="0"/>
              <a:t> </a:t>
            </a:r>
            <a:r>
              <a:rPr lang="cs-CZ" dirty="0" err="1"/>
              <a:t>Questionnaire</a:t>
            </a:r>
            <a:endParaRPr lang="cs-CZ" dirty="0">
              <a:highlight>
                <a:srgbClr val="FF0000"/>
              </a:highlight>
            </a:endParaRPr>
          </a:p>
        </p:txBody>
      </p:sp>
      <p:sp>
        <p:nvSpPr>
          <p:cNvPr id="3" name="Google Shape;79;p16"/>
          <p:cNvSpPr txBox="1"/>
          <p:nvPr/>
        </p:nvSpPr>
        <p:spPr>
          <a:xfrm>
            <a:off x="411250" y="1122799"/>
            <a:ext cx="8222066" cy="346457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cs-CZ" sz="1200" dirty="0">
                <a:solidFill>
                  <a:schemeClr val="accent3"/>
                </a:solidFill>
                <a:latin typeface="Fira Sans Extra Condensed"/>
                <a:ea typeface="Fira Sans Extra Condensed"/>
                <a:cs typeface="Fira Sans Extra Condensed"/>
                <a:sym typeface="Fira Sans Extra Condensed"/>
              </a:rPr>
              <a:t>INSTRUCTIONS</a:t>
            </a:r>
            <a:endParaRPr lang="en-GB" sz="1200" dirty="0">
              <a:solidFill>
                <a:schemeClr val="accent3"/>
              </a:solidFill>
              <a:latin typeface="Fira Sans Extra Condensed"/>
              <a:ea typeface="Fira Sans Extra Condensed"/>
              <a:cs typeface="Fira Sans Extra Condensed"/>
              <a:sym typeface="Fira Sans Extra Condensed"/>
            </a:endParaRPr>
          </a:p>
          <a:p>
            <a:pPr marL="0" lvl="0" indent="0" rtl="0">
              <a:spcBef>
                <a:spcPts val="0"/>
              </a:spcBef>
              <a:spcAft>
                <a:spcPts val="0"/>
              </a:spcAft>
              <a:buNone/>
            </a:pPr>
            <a:endParaRPr lang="en-GB" sz="400" dirty="0">
              <a:latin typeface="Fira Sans Extra Condensed"/>
              <a:ea typeface="Fira Sans Extra Condensed"/>
              <a:cs typeface="Fira Sans Extra Condensed"/>
              <a:sym typeface="Fira Sans Extra Condensed"/>
            </a:endParaRPr>
          </a:p>
          <a:p>
            <a:pPr lvl="0"/>
            <a:r>
              <a:rPr lang="cs-CZ" sz="1200" dirty="0">
                <a:latin typeface="Fira Sans Extra Condensed"/>
                <a:ea typeface="Fira Sans Extra Condensed"/>
                <a:cs typeface="Fira Sans Extra Condensed"/>
                <a:sym typeface="Fira Sans Extra Condensed"/>
              </a:rPr>
              <a:t>To </a:t>
            </a:r>
            <a:r>
              <a:rPr lang="cs-CZ" sz="1200" dirty="0" err="1">
                <a:latin typeface="Fira Sans Extra Condensed"/>
                <a:ea typeface="Fira Sans Extra Condensed"/>
                <a:cs typeface="Fira Sans Extra Condensed"/>
                <a:sym typeface="Fira Sans Extra Condensed"/>
              </a:rPr>
              <a:t>identify</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the</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skills</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you</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need</a:t>
            </a:r>
            <a:r>
              <a:rPr lang="cs-CZ" sz="1200" dirty="0">
                <a:latin typeface="Fira Sans Extra Condensed"/>
                <a:ea typeface="Fira Sans Extra Condensed"/>
                <a:cs typeface="Fira Sans Extra Condensed"/>
                <a:sym typeface="Fira Sans Extra Condensed"/>
              </a:rPr>
              <a:t> to </a:t>
            </a:r>
            <a:r>
              <a:rPr lang="cs-CZ" sz="1200" dirty="0" err="1">
                <a:latin typeface="Fira Sans Extra Condensed"/>
                <a:ea typeface="Fira Sans Extra Condensed"/>
                <a:cs typeface="Fira Sans Extra Condensed"/>
                <a:sym typeface="Fira Sans Extra Condensed"/>
              </a:rPr>
              <a:t>work</a:t>
            </a:r>
            <a:r>
              <a:rPr lang="cs-CZ" sz="1200" dirty="0">
                <a:latin typeface="Fira Sans Extra Condensed"/>
                <a:ea typeface="Fira Sans Extra Condensed"/>
                <a:cs typeface="Fira Sans Extra Condensed"/>
                <a:sym typeface="Fira Sans Extra Condensed"/>
              </a:rPr>
              <a:t> on, </a:t>
            </a:r>
            <a:r>
              <a:rPr lang="cs-CZ" sz="1200" dirty="0" err="1">
                <a:latin typeface="Fira Sans Extra Condensed"/>
                <a:ea typeface="Fira Sans Extra Condensed"/>
                <a:cs typeface="Fira Sans Extra Condensed"/>
                <a:sym typeface="Fira Sans Extra Condensed"/>
              </a:rPr>
              <a:t>you</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can</a:t>
            </a:r>
            <a:r>
              <a:rPr lang="cs-CZ" sz="1200" dirty="0">
                <a:latin typeface="Fira Sans Extra Condensed"/>
                <a:ea typeface="Fira Sans Extra Condensed"/>
                <a:cs typeface="Fira Sans Extra Condensed"/>
                <a:sym typeface="Fira Sans Extra Condensed"/>
              </a:rPr>
              <a:t> go </a:t>
            </a:r>
            <a:r>
              <a:rPr lang="cs-CZ" sz="1200" dirty="0" err="1">
                <a:latin typeface="Fira Sans Extra Condensed"/>
                <a:ea typeface="Fira Sans Extra Condensed"/>
                <a:cs typeface="Fira Sans Extra Condensed"/>
                <a:sym typeface="Fira Sans Extra Condensed"/>
              </a:rPr>
              <a:t>through</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the</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following</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questionnaire</a:t>
            </a:r>
            <a:r>
              <a:rPr lang="cs-CZ" sz="1200" dirty="0">
                <a:latin typeface="Fira Sans Extra Condensed"/>
                <a:ea typeface="Fira Sans Extra Condensed"/>
                <a:cs typeface="Fira Sans Extra Condensed"/>
                <a:sym typeface="Fira Sans Extra Condensed"/>
              </a:rPr>
              <a:t> and </a:t>
            </a:r>
            <a:r>
              <a:rPr lang="cs-CZ" sz="1200" dirty="0" err="1">
                <a:latin typeface="Fira Sans Extra Condensed"/>
                <a:ea typeface="Fira Sans Extra Condensed"/>
                <a:cs typeface="Fira Sans Extra Condensed"/>
                <a:sym typeface="Fira Sans Extra Condensed"/>
              </a:rPr>
              <a:t>assess</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your</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competencies</a:t>
            </a:r>
            <a:r>
              <a:rPr lang="cs-CZ" sz="1200" dirty="0">
                <a:latin typeface="Fira Sans Extra Condensed"/>
                <a:ea typeface="Fira Sans Extra Condensed"/>
                <a:cs typeface="Fira Sans Extra Condensed"/>
                <a:sym typeface="Fira Sans Extra Condensed"/>
              </a:rPr>
              <a:t> and </a:t>
            </a:r>
            <a:r>
              <a:rPr lang="cs-CZ" sz="1200" dirty="0" err="1">
                <a:latin typeface="Fira Sans Extra Condensed"/>
                <a:ea typeface="Fira Sans Extra Condensed"/>
                <a:cs typeface="Fira Sans Extra Condensed"/>
                <a:sym typeface="Fira Sans Extra Condensed"/>
              </a:rPr>
              <a:t>abilities</a:t>
            </a:r>
            <a:r>
              <a:rPr lang="cs-CZ" sz="1200" dirty="0">
                <a:latin typeface="Fira Sans Extra Condensed"/>
                <a:ea typeface="Fira Sans Extra Condensed"/>
                <a:cs typeface="Fira Sans Extra Condensed"/>
                <a:sym typeface="Fira Sans Extra Condensed"/>
              </a:rPr>
              <a:t>.</a:t>
            </a:r>
          </a:p>
          <a:p>
            <a:pPr lvl="0"/>
            <a:endParaRPr lang="cs-CZ" sz="1200" dirty="0">
              <a:latin typeface="Fira Sans Extra Condensed"/>
              <a:ea typeface="Fira Sans Extra Condensed"/>
              <a:cs typeface="Fira Sans Extra Condensed"/>
              <a:sym typeface="Fira Sans Extra Condensed"/>
            </a:endParaRPr>
          </a:p>
          <a:p>
            <a:pPr marL="228600" lvl="0" indent="-228600">
              <a:buAutoNum type="arabicPeriod"/>
            </a:pPr>
            <a:r>
              <a:rPr lang="cs-CZ" sz="1200" b="1" dirty="0" err="1">
                <a:latin typeface="Fira Sans Extra Condensed"/>
                <a:ea typeface="Fira Sans Extra Condensed"/>
                <a:cs typeface="Fira Sans Extra Condensed"/>
                <a:sym typeface="Fira Sans Extra Condensed"/>
              </a:rPr>
              <a:t>How</a:t>
            </a:r>
            <a:r>
              <a:rPr lang="cs-CZ" sz="1200" b="1" dirty="0">
                <a:latin typeface="Fira Sans Extra Condensed"/>
                <a:ea typeface="Fira Sans Extra Condensed"/>
                <a:cs typeface="Fira Sans Extra Condensed"/>
                <a:sym typeface="Fira Sans Extra Condensed"/>
              </a:rPr>
              <a:t> do </a:t>
            </a:r>
            <a:r>
              <a:rPr lang="cs-CZ" sz="1200" b="1" dirty="0" err="1">
                <a:latin typeface="Fira Sans Extra Condensed"/>
                <a:ea typeface="Fira Sans Extra Condensed"/>
                <a:cs typeface="Fira Sans Extra Condensed"/>
                <a:sym typeface="Fira Sans Extra Condensed"/>
              </a:rPr>
              <a:t>you</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assess</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your</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personal</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effectiveness</a:t>
            </a:r>
            <a:r>
              <a:rPr lang="cs-CZ" sz="1200" b="1" dirty="0">
                <a:latin typeface="Fira Sans Extra Condensed"/>
                <a:ea typeface="Fira Sans Extra Condensed"/>
                <a:cs typeface="Fira Sans Extra Condensed"/>
                <a:sym typeface="Fira Sans Extra Condensed"/>
              </a:rPr>
              <a:t>?</a:t>
            </a:r>
            <a:endParaRPr lang="cs-CZ" sz="1200" dirty="0">
              <a:latin typeface="Fira Sans Extra Condensed"/>
              <a:ea typeface="Fira Sans Extra Condensed"/>
              <a:cs typeface="Fira Sans Extra Condensed"/>
              <a:sym typeface="Fira Sans Extra Condensed"/>
            </a:endParaRPr>
          </a:p>
          <a:p>
            <a:pPr lvl="0">
              <a:spcBef>
                <a:spcPts val="600"/>
              </a:spcBef>
            </a:pPr>
            <a:r>
              <a:rPr lang="cs-CZ" sz="800" dirty="0" err="1">
                <a:latin typeface="Fira Sans Extra Condensed"/>
                <a:ea typeface="Fira Sans Extra Condensed"/>
                <a:cs typeface="Fira Sans Extra Condensed"/>
                <a:sym typeface="Fira Sans Extra Condensed"/>
              </a:rPr>
              <a:t>Question</a:t>
            </a:r>
            <a:r>
              <a:rPr lang="cs-CZ" sz="800" dirty="0">
                <a:latin typeface="Fira Sans Extra Condensed"/>
                <a:ea typeface="Fira Sans Extra Condensed"/>
                <a:cs typeface="Fira Sans Extra Condensed"/>
                <a:sym typeface="Fira Sans Extra Condensed"/>
              </a:rPr>
              <a:t> </a:t>
            </a:r>
            <a:r>
              <a:rPr lang="cs-CZ" sz="800" dirty="0" err="1">
                <a:latin typeface="Fira Sans Extra Condensed"/>
                <a:ea typeface="Fira Sans Extra Condensed"/>
                <a:cs typeface="Fira Sans Extra Condensed"/>
                <a:sym typeface="Fira Sans Extra Condensed"/>
              </a:rPr>
              <a:t>instructions</a:t>
            </a:r>
            <a:r>
              <a:rPr lang="cs-CZ" sz="800" dirty="0">
                <a:latin typeface="Fira Sans Extra Condensed"/>
                <a:ea typeface="Fira Sans Extra Condensed"/>
                <a:cs typeface="Fira Sans Extra Condensed"/>
                <a:sym typeface="Fira Sans Extra Condensed"/>
              </a:rPr>
              <a:t>: </a:t>
            </a:r>
            <a:r>
              <a:rPr lang="cs-CZ" sz="800" i="1" dirty="0">
                <a:latin typeface="Fira Sans Extra Condensed"/>
                <a:ea typeface="Fira Sans Extra Condensed"/>
                <a:cs typeface="Fira Sans Extra Condensed"/>
                <a:sym typeface="Fira Sans Extra Condensed"/>
              </a:rPr>
              <a:t>I </a:t>
            </a:r>
            <a:r>
              <a:rPr lang="cs-CZ" sz="800" i="1" dirty="0" err="1">
                <a:latin typeface="Fira Sans Extra Condensed"/>
                <a:ea typeface="Fira Sans Extra Condensed"/>
                <a:cs typeface="Fira Sans Extra Condensed"/>
                <a:sym typeface="Fira Sans Extra Condensed"/>
              </a:rPr>
              <a:t>consider</a:t>
            </a:r>
            <a:r>
              <a:rPr lang="cs-CZ" sz="800" i="1" dirty="0">
                <a:latin typeface="Fira Sans Extra Condensed"/>
                <a:ea typeface="Fira Sans Extra Condensed"/>
                <a:cs typeface="Fira Sans Extra Condensed"/>
                <a:sym typeface="Fira Sans Extra Condensed"/>
              </a:rPr>
              <a:t> </a:t>
            </a:r>
            <a:r>
              <a:rPr lang="cs-CZ" sz="800" i="1" dirty="0" err="1">
                <a:latin typeface="Fira Sans Extra Condensed"/>
                <a:ea typeface="Fira Sans Extra Condensed"/>
                <a:cs typeface="Fira Sans Extra Condensed"/>
                <a:sym typeface="Fira Sans Extra Condensed"/>
              </a:rPr>
              <a:t>myself</a:t>
            </a:r>
            <a:r>
              <a:rPr lang="cs-CZ" sz="800" i="1" dirty="0">
                <a:latin typeface="Fira Sans Extra Condensed"/>
                <a:ea typeface="Fira Sans Extra Condensed"/>
                <a:cs typeface="Fira Sans Extra Condensed"/>
                <a:sym typeface="Fira Sans Extra Condensed"/>
              </a:rPr>
              <a:t> to </a:t>
            </a:r>
            <a:r>
              <a:rPr lang="cs-CZ" sz="800" i="1" dirty="0" err="1">
                <a:latin typeface="Fira Sans Extra Condensed"/>
                <a:ea typeface="Fira Sans Extra Condensed"/>
                <a:cs typeface="Fira Sans Extra Condensed"/>
                <a:sym typeface="Fira Sans Extra Condensed"/>
              </a:rPr>
              <a:t>be</a:t>
            </a:r>
            <a:r>
              <a:rPr lang="cs-CZ" sz="800" i="1" dirty="0">
                <a:latin typeface="Fira Sans Extra Condensed"/>
                <a:ea typeface="Fira Sans Extra Condensed"/>
                <a:cs typeface="Fira Sans Extra Condensed"/>
                <a:sym typeface="Fira Sans Extra Condensed"/>
              </a:rPr>
              <a:t> ...</a:t>
            </a:r>
          </a:p>
          <a:p>
            <a:pPr lvl="0"/>
            <a:endParaRPr lang="cs-CZ" sz="800" i="1" dirty="0">
              <a:latin typeface="Fira Sans Extra Condensed"/>
              <a:ea typeface="Fira Sans Extra Condensed"/>
              <a:cs typeface="Fira Sans Extra Condensed"/>
              <a:sym typeface="Fira Sans Extra Condensed"/>
            </a:endParaRPr>
          </a:p>
          <a:p>
            <a:pPr lvl="0"/>
            <a:endParaRPr lang="cs-CZ" sz="1050" dirty="0">
              <a:latin typeface="Fira Sans Extra Condensed"/>
              <a:ea typeface="Fira Sans Extra Condensed"/>
              <a:cs typeface="Fira Sans Extra Condensed"/>
              <a:sym typeface="Fira Sans Extra Condensed"/>
            </a:endParaRPr>
          </a:p>
        </p:txBody>
      </p:sp>
      <p:pic>
        <p:nvPicPr>
          <p:cNvPr id="4" name="Obrázek 3"/>
          <p:cNvPicPr>
            <a:picLocks noChangeAspect="1"/>
          </p:cNvPicPr>
          <p:nvPr/>
        </p:nvPicPr>
        <p:blipFill>
          <a:blip r:embed="rId2"/>
          <a:stretch>
            <a:fillRect/>
          </a:stretch>
        </p:blipFill>
        <p:spPr>
          <a:xfrm>
            <a:off x="921391" y="2269194"/>
            <a:ext cx="5510093" cy="2011300"/>
          </a:xfrm>
          <a:prstGeom prst="rect">
            <a:avLst/>
          </a:prstGeom>
        </p:spPr>
      </p:pic>
    </p:spTree>
    <p:extLst>
      <p:ext uri="{BB962C8B-B14F-4D97-AF65-F5344CB8AC3E}">
        <p14:creationId xmlns:p14="http://schemas.microsoft.com/office/powerpoint/2010/main" val="2522139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Desirable</a:t>
            </a:r>
            <a:r>
              <a:rPr lang="cs-CZ" dirty="0"/>
              <a:t> </a:t>
            </a:r>
            <a:r>
              <a:rPr lang="cs-CZ" dirty="0" err="1"/>
              <a:t>Skills</a:t>
            </a:r>
            <a:r>
              <a:rPr lang="cs-CZ" dirty="0"/>
              <a:t> </a:t>
            </a:r>
            <a:r>
              <a:rPr lang="cs-CZ" dirty="0" err="1"/>
              <a:t>Questionnaire</a:t>
            </a:r>
            <a:r>
              <a:rPr lang="cs-CZ" dirty="0"/>
              <a:t> </a:t>
            </a:r>
          </a:p>
        </p:txBody>
      </p:sp>
      <p:sp>
        <p:nvSpPr>
          <p:cNvPr id="3" name="Google Shape;79;p16"/>
          <p:cNvSpPr txBox="1"/>
          <p:nvPr/>
        </p:nvSpPr>
        <p:spPr>
          <a:xfrm>
            <a:off x="411250" y="1122799"/>
            <a:ext cx="8222066" cy="3464571"/>
          </a:xfrm>
          <a:prstGeom prst="rect">
            <a:avLst/>
          </a:prstGeom>
          <a:noFill/>
          <a:ln>
            <a:noFill/>
          </a:ln>
        </p:spPr>
        <p:txBody>
          <a:bodyPr spcFirstLastPara="1" wrap="square" lIns="91425" tIns="91425" rIns="91425" bIns="91425" anchor="t" anchorCtr="0">
            <a:noAutofit/>
          </a:bodyPr>
          <a:lstStyle/>
          <a:p>
            <a:pPr marL="228600" lvl="0" indent="-228600">
              <a:buFont typeface="+mj-lt"/>
              <a:buAutoNum type="arabicPeriod" startAt="2"/>
            </a:pPr>
            <a:r>
              <a:rPr lang="cs-CZ" sz="1200" b="1" dirty="0" err="1">
                <a:latin typeface="Fira Sans Extra Condensed"/>
                <a:ea typeface="Fira Sans Extra Condensed"/>
                <a:cs typeface="Fira Sans Extra Condensed"/>
                <a:sym typeface="Fira Sans Extra Condensed"/>
              </a:rPr>
              <a:t>How</a:t>
            </a:r>
            <a:r>
              <a:rPr lang="cs-CZ" sz="1200" b="1" dirty="0">
                <a:latin typeface="Fira Sans Extra Condensed"/>
                <a:ea typeface="Fira Sans Extra Condensed"/>
                <a:cs typeface="Fira Sans Extra Condensed"/>
                <a:sym typeface="Fira Sans Extra Condensed"/>
              </a:rPr>
              <a:t> do </a:t>
            </a:r>
            <a:r>
              <a:rPr lang="cs-CZ" sz="1200" b="1" dirty="0" err="1">
                <a:latin typeface="Fira Sans Extra Condensed"/>
                <a:ea typeface="Fira Sans Extra Condensed"/>
                <a:cs typeface="Fira Sans Extra Condensed"/>
                <a:sym typeface="Fira Sans Extra Condensed"/>
              </a:rPr>
              <a:t>you</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assess</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your</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communication</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abilities</a:t>
            </a:r>
            <a:r>
              <a:rPr lang="cs-CZ" sz="1200" b="1" dirty="0">
                <a:latin typeface="Fira Sans Extra Condensed"/>
                <a:ea typeface="Fira Sans Extra Condensed"/>
                <a:cs typeface="Fira Sans Extra Condensed"/>
                <a:sym typeface="Fira Sans Extra Condensed"/>
              </a:rPr>
              <a:t>?</a:t>
            </a:r>
            <a:endParaRPr lang="cs-CZ" sz="1200" dirty="0">
              <a:latin typeface="Fira Sans Extra Condensed"/>
              <a:ea typeface="Fira Sans Extra Condensed"/>
              <a:cs typeface="Fira Sans Extra Condensed"/>
              <a:sym typeface="Fira Sans Extra Condensed"/>
            </a:endParaRPr>
          </a:p>
          <a:p>
            <a:pPr lvl="0">
              <a:spcBef>
                <a:spcPts val="600"/>
              </a:spcBef>
            </a:pPr>
            <a:r>
              <a:rPr lang="cs-CZ" sz="800" dirty="0" err="1">
                <a:latin typeface="Fira Sans Extra Condensed"/>
                <a:ea typeface="Fira Sans Extra Condensed"/>
                <a:cs typeface="Fira Sans Extra Condensed"/>
                <a:sym typeface="Fira Sans Extra Condensed"/>
              </a:rPr>
              <a:t>Question</a:t>
            </a:r>
            <a:r>
              <a:rPr lang="cs-CZ" sz="800" dirty="0">
                <a:latin typeface="Fira Sans Extra Condensed"/>
                <a:ea typeface="Fira Sans Extra Condensed"/>
                <a:cs typeface="Fira Sans Extra Condensed"/>
                <a:sym typeface="Fira Sans Extra Condensed"/>
              </a:rPr>
              <a:t> </a:t>
            </a:r>
            <a:r>
              <a:rPr lang="cs-CZ" sz="800" dirty="0" err="1">
                <a:latin typeface="Fira Sans Extra Condensed"/>
                <a:ea typeface="Fira Sans Extra Condensed"/>
                <a:cs typeface="Fira Sans Extra Condensed"/>
                <a:sym typeface="Fira Sans Extra Condensed"/>
              </a:rPr>
              <a:t>instructions</a:t>
            </a:r>
            <a:r>
              <a:rPr lang="cs-CZ" sz="800" dirty="0">
                <a:latin typeface="Fira Sans Extra Condensed"/>
                <a:ea typeface="Fira Sans Extra Condensed"/>
                <a:cs typeface="Fira Sans Extra Condensed"/>
                <a:sym typeface="Fira Sans Extra Condensed"/>
              </a:rPr>
              <a:t>: </a:t>
            </a:r>
            <a:r>
              <a:rPr lang="cs-CZ" sz="800" i="1" dirty="0">
                <a:latin typeface="Fira Sans Extra Condensed"/>
                <a:ea typeface="Fira Sans Extra Condensed"/>
                <a:cs typeface="Fira Sans Extra Condensed"/>
                <a:sym typeface="Fira Sans Extra Condensed"/>
              </a:rPr>
              <a:t>I </a:t>
            </a:r>
            <a:r>
              <a:rPr lang="cs-CZ" sz="800" i="1" dirty="0" err="1">
                <a:latin typeface="Fira Sans Extra Condensed"/>
                <a:ea typeface="Fira Sans Extra Condensed"/>
                <a:cs typeface="Fira Sans Extra Condensed"/>
                <a:sym typeface="Fira Sans Extra Condensed"/>
              </a:rPr>
              <a:t>consider</a:t>
            </a:r>
            <a:r>
              <a:rPr lang="cs-CZ" sz="800" i="1" dirty="0">
                <a:latin typeface="Fira Sans Extra Condensed"/>
                <a:ea typeface="Fira Sans Extra Condensed"/>
                <a:cs typeface="Fira Sans Extra Condensed"/>
                <a:sym typeface="Fira Sans Extra Condensed"/>
              </a:rPr>
              <a:t> </a:t>
            </a:r>
            <a:r>
              <a:rPr lang="cs-CZ" sz="800" i="1" dirty="0" err="1">
                <a:latin typeface="Fira Sans Extra Condensed"/>
                <a:ea typeface="Fira Sans Extra Condensed"/>
                <a:cs typeface="Fira Sans Extra Condensed"/>
                <a:sym typeface="Fira Sans Extra Condensed"/>
              </a:rPr>
              <a:t>myself</a:t>
            </a:r>
            <a:r>
              <a:rPr lang="cs-CZ" sz="800" i="1" dirty="0">
                <a:latin typeface="Fira Sans Extra Condensed"/>
                <a:ea typeface="Fira Sans Extra Condensed"/>
                <a:cs typeface="Fira Sans Extra Condensed"/>
                <a:sym typeface="Fira Sans Extra Condensed"/>
              </a:rPr>
              <a:t> to </a:t>
            </a:r>
            <a:r>
              <a:rPr lang="cs-CZ" sz="800" i="1" dirty="0" err="1">
                <a:latin typeface="Fira Sans Extra Condensed"/>
                <a:ea typeface="Fira Sans Extra Condensed"/>
                <a:cs typeface="Fira Sans Extra Condensed"/>
                <a:sym typeface="Fira Sans Extra Condensed"/>
              </a:rPr>
              <a:t>be</a:t>
            </a:r>
            <a:r>
              <a:rPr lang="cs-CZ" sz="800" i="1" dirty="0">
                <a:latin typeface="Fira Sans Extra Condensed"/>
                <a:ea typeface="Fira Sans Extra Condensed"/>
                <a:cs typeface="Fira Sans Extra Condensed"/>
                <a:sym typeface="Fira Sans Extra Condensed"/>
              </a:rPr>
              <a:t> ...</a:t>
            </a:r>
          </a:p>
          <a:p>
            <a:pPr lvl="0"/>
            <a:endParaRPr lang="cs-CZ" sz="800" i="1" dirty="0">
              <a:latin typeface="Fira Sans Extra Condensed"/>
              <a:ea typeface="Fira Sans Extra Condensed"/>
              <a:cs typeface="Fira Sans Extra Condensed"/>
              <a:sym typeface="Fira Sans Extra Condensed"/>
            </a:endParaRPr>
          </a:p>
          <a:p>
            <a:pPr lvl="0"/>
            <a:endParaRPr lang="cs-CZ" sz="1050" dirty="0">
              <a:latin typeface="Fira Sans Extra Condensed"/>
              <a:ea typeface="Fira Sans Extra Condensed"/>
              <a:cs typeface="Fira Sans Extra Condensed"/>
              <a:sym typeface="Fira Sans Extra Condensed"/>
            </a:endParaRPr>
          </a:p>
        </p:txBody>
      </p:sp>
      <p:pic>
        <p:nvPicPr>
          <p:cNvPr id="5" name="Obrázek 4"/>
          <p:cNvPicPr>
            <a:picLocks noChangeAspect="1"/>
          </p:cNvPicPr>
          <p:nvPr/>
        </p:nvPicPr>
        <p:blipFill>
          <a:blip r:embed="rId2"/>
          <a:stretch>
            <a:fillRect/>
          </a:stretch>
        </p:blipFill>
        <p:spPr>
          <a:xfrm>
            <a:off x="762531" y="1775167"/>
            <a:ext cx="5877609" cy="1661100"/>
          </a:xfrm>
          <a:prstGeom prst="rect">
            <a:avLst/>
          </a:prstGeom>
        </p:spPr>
      </p:pic>
    </p:spTree>
    <p:extLst>
      <p:ext uri="{BB962C8B-B14F-4D97-AF65-F5344CB8AC3E}">
        <p14:creationId xmlns:p14="http://schemas.microsoft.com/office/powerpoint/2010/main" val="3953149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Desirable</a:t>
            </a:r>
            <a:r>
              <a:rPr lang="cs-CZ" dirty="0"/>
              <a:t> </a:t>
            </a:r>
            <a:r>
              <a:rPr lang="cs-CZ" dirty="0" err="1"/>
              <a:t>Skills</a:t>
            </a:r>
            <a:r>
              <a:rPr lang="cs-CZ" dirty="0"/>
              <a:t> </a:t>
            </a:r>
            <a:r>
              <a:rPr lang="cs-CZ" dirty="0" err="1"/>
              <a:t>Questionnaire</a:t>
            </a:r>
            <a:r>
              <a:rPr lang="cs-CZ" dirty="0"/>
              <a:t> </a:t>
            </a:r>
          </a:p>
        </p:txBody>
      </p:sp>
      <p:sp>
        <p:nvSpPr>
          <p:cNvPr id="3" name="Google Shape;79;p16"/>
          <p:cNvSpPr txBox="1"/>
          <p:nvPr/>
        </p:nvSpPr>
        <p:spPr>
          <a:xfrm>
            <a:off x="411250" y="1122799"/>
            <a:ext cx="8222066" cy="3464571"/>
          </a:xfrm>
          <a:prstGeom prst="rect">
            <a:avLst/>
          </a:prstGeom>
          <a:noFill/>
          <a:ln>
            <a:noFill/>
          </a:ln>
        </p:spPr>
        <p:txBody>
          <a:bodyPr spcFirstLastPara="1" wrap="square" lIns="91425" tIns="91425" rIns="91425" bIns="91425" anchor="t" anchorCtr="0">
            <a:noAutofit/>
          </a:bodyPr>
          <a:lstStyle/>
          <a:p>
            <a:pPr marL="228600" lvl="0" indent="-228600">
              <a:buFont typeface="+mj-lt"/>
              <a:buAutoNum type="arabicPeriod" startAt="3"/>
            </a:pPr>
            <a:r>
              <a:rPr lang="cs-CZ" sz="1200" b="1" dirty="0" err="1">
                <a:latin typeface="Fira Sans Extra Condensed"/>
                <a:ea typeface="Fira Sans Extra Condensed"/>
                <a:cs typeface="Fira Sans Extra Condensed"/>
                <a:sym typeface="Fira Sans Extra Condensed"/>
              </a:rPr>
              <a:t>How</a:t>
            </a:r>
            <a:r>
              <a:rPr lang="cs-CZ" sz="1200" b="1" dirty="0">
                <a:latin typeface="Fira Sans Extra Condensed"/>
                <a:ea typeface="Fira Sans Extra Condensed"/>
                <a:cs typeface="Fira Sans Extra Condensed"/>
                <a:sym typeface="Fira Sans Extra Condensed"/>
              </a:rPr>
              <a:t> do </a:t>
            </a:r>
            <a:r>
              <a:rPr lang="cs-CZ" sz="1200" b="1" dirty="0" err="1">
                <a:latin typeface="Fira Sans Extra Condensed"/>
                <a:ea typeface="Fira Sans Extra Condensed"/>
                <a:cs typeface="Fira Sans Extra Condensed"/>
                <a:sym typeface="Fira Sans Extra Condensed"/>
              </a:rPr>
              <a:t>you</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assess</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your</a:t>
            </a:r>
            <a:r>
              <a:rPr lang="cs-CZ" sz="1200" b="1" dirty="0">
                <a:latin typeface="Fira Sans Extra Condensed"/>
                <a:ea typeface="Fira Sans Extra Condensed"/>
                <a:cs typeface="Fira Sans Extra Condensed"/>
                <a:sym typeface="Fira Sans Extra Condensed"/>
              </a:rPr>
              <a:t> influence and </a:t>
            </a:r>
            <a:r>
              <a:rPr lang="cs-CZ" sz="1200" b="1" dirty="0" err="1">
                <a:latin typeface="Fira Sans Extra Condensed"/>
                <a:ea typeface="Fira Sans Extra Condensed"/>
                <a:cs typeface="Fira Sans Extra Condensed"/>
                <a:sym typeface="Fira Sans Extra Condensed"/>
              </a:rPr>
              <a:t>impact</a:t>
            </a:r>
            <a:r>
              <a:rPr lang="cs-CZ" sz="1200" b="1" dirty="0">
                <a:latin typeface="Fira Sans Extra Condensed"/>
                <a:ea typeface="Fira Sans Extra Condensed"/>
                <a:cs typeface="Fira Sans Extra Condensed"/>
                <a:sym typeface="Fira Sans Extra Condensed"/>
              </a:rPr>
              <a:t>?</a:t>
            </a:r>
            <a:endParaRPr lang="cs-CZ" sz="1200" dirty="0">
              <a:latin typeface="Fira Sans Extra Condensed"/>
              <a:ea typeface="Fira Sans Extra Condensed"/>
              <a:cs typeface="Fira Sans Extra Condensed"/>
              <a:sym typeface="Fira Sans Extra Condensed"/>
            </a:endParaRPr>
          </a:p>
          <a:p>
            <a:pPr lvl="0">
              <a:spcBef>
                <a:spcPts val="600"/>
              </a:spcBef>
            </a:pPr>
            <a:r>
              <a:rPr lang="cs-CZ" sz="800" dirty="0" err="1">
                <a:latin typeface="Fira Sans Extra Condensed"/>
                <a:ea typeface="Fira Sans Extra Condensed"/>
                <a:cs typeface="Fira Sans Extra Condensed"/>
                <a:sym typeface="Fira Sans Extra Condensed"/>
              </a:rPr>
              <a:t>Question</a:t>
            </a:r>
            <a:r>
              <a:rPr lang="cs-CZ" sz="800" dirty="0">
                <a:latin typeface="Fira Sans Extra Condensed"/>
                <a:ea typeface="Fira Sans Extra Condensed"/>
                <a:cs typeface="Fira Sans Extra Condensed"/>
                <a:sym typeface="Fira Sans Extra Condensed"/>
              </a:rPr>
              <a:t> </a:t>
            </a:r>
            <a:r>
              <a:rPr lang="cs-CZ" sz="800" dirty="0" err="1">
                <a:latin typeface="Fira Sans Extra Condensed"/>
                <a:ea typeface="Fira Sans Extra Condensed"/>
                <a:cs typeface="Fira Sans Extra Condensed"/>
                <a:sym typeface="Fira Sans Extra Condensed"/>
              </a:rPr>
              <a:t>instructions</a:t>
            </a:r>
            <a:r>
              <a:rPr lang="cs-CZ" sz="800" dirty="0">
                <a:latin typeface="Fira Sans Extra Condensed"/>
                <a:ea typeface="Fira Sans Extra Condensed"/>
                <a:cs typeface="Fira Sans Extra Condensed"/>
                <a:sym typeface="Fira Sans Extra Condensed"/>
              </a:rPr>
              <a:t>: </a:t>
            </a:r>
            <a:r>
              <a:rPr lang="cs-CZ" sz="800" i="1" dirty="0">
                <a:latin typeface="Fira Sans Extra Condensed"/>
                <a:ea typeface="Fira Sans Extra Condensed"/>
                <a:cs typeface="Fira Sans Extra Condensed"/>
                <a:sym typeface="Fira Sans Extra Condensed"/>
              </a:rPr>
              <a:t>I </a:t>
            </a:r>
            <a:r>
              <a:rPr lang="cs-CZ" sz="800" i="1" dirty="0" err="1">
                <a:latin typeface="Fira Sans Extra Condensed"/>
                <a:ea typeface="Fira Sans Extra Condensed"/>
                <a:cs typeface="Fira Sans Extra Condensed"/>
                <a:sym typeface="Fira Sans Extra Condensed"/>
              </a:rPr>
              <a:t>consider</a:t>
            </a:r>
            <a:r>
              <a:rPr lang="cs-CZ" sz="800" i="1" dirty="0">
                <a:latin typeface="Fira Sans Extra Condensed"/>
                <a:ea typeface="Fira Sans Extra Condensed"/>
                <a:cs typeface="Fira Sans Extra Condensed"/>
                <a:sym typeface="Fira Sans Extra Condensed"/>
              </a:rPr>
              <a:t> my </a:t>
            </a:r>
            <a:r>
              <a:rPr lang="cs-CZ" sz="800" i="1" dirty="0" err="1">
                <a:latin typeface="Fira Sans Extra Condensed"/>
                <a:ea typeface="Fira Sans Extra Condensed"/>
                <a:cs typeface="Fira Sans Extra Condensed"/>
                <a:sym typeface="Fira Sans Extra Condensed"/>
              </a:rPr>
              <a:t>knowledge</a:t>
            </a:r>
            <a:r>
              <a:rPr lang="cs-CZ" sz="800" i="1" dirty="0">
                <a:latin typeface="Fira Sans Extra Condensed"/>
                <a:ea typeface="Fira Sans Extra Condensed"/>
                <a:cs typeface="Fira Sans Extra Condensed"/>
                <a:sym typeface="Fira Sans Extra Condensed"/>
              </a:rPr>
              <a:t> to </a:t>
            </a:r>
            <a:r>
              <a:rPr lang="cs-CZ" sz="800" i="1" dirty="0" err="1">
                <a:latin typeface="Fira Sans Extra Condensed"/>
                <a:ea typeface="Fira Sans Extra Condensed"/>
                <a:cs typeface="Fira Sans Extra Condensed"/>
                <a:sym typeface="Fira Sans Extra Condensed"/>
              </a:rPr>
              <a:t>be</a:t>
            </a:r>
            <a:r>
              <a:rPr lang="cs-CZ" sz="800" i="1" dirty="0">
                <a:latin typeface="Fira Sans Extra Condensed"/>
                <a:ea typeface="Fira Sans Extra Condensed"/>
                <a:cs typeface="Fira Sans Extra Condensed"/>
                <a:sym typeface="Fira Sans Extra Condensed"/>
              </a:rPr>
              <a:t> ...</a:t>
            </a:r>
          </a:p>
          <a:p>
            <a:pPr lvl="0"/>
            <a:endParaRPr lang="cs-CZ" sz="800" i="1" dirty="0">
              <a:latin typeface="Fira Sans Extra Condensed"/>
              <a:ea typeface="Fira Sans Extra Condensed"/>
              <a:cs typeface="Fira Sans Extra Condensed"/>
              <a:sym typeface="Fira Sans Extra Condensed"/>
            </a:endParaRPr>
          </a:p>
          <a:p>
            <a:pPr lvl="0"/>
            <a:endParaRPr lang="cs-CZ" sz="1050" dirty="0">
              <a:latin typeface="Fira Sans Extra Condensed"/>
              <a:ea typeface="Fira Sans Extra Condensed"/>
              <a:cs typeface="Fira Sans Extra Condensed"/>
              <a:sym typeface="Fira Sans Extra Condensed"/>
            </a:endParaRPr>
          </a:p>
        </p:txBody>
      </p:sp>
      <p:pic>
        <p:nvPicPr>
          <p:cNvPr id="4" name="Obrázek 3"/>
          <p:cNvPicPr>
            <a:picLocks noChangeAspect="1"/>
          </p:cNvPicPr>
          <p:nvPr/>
        </p:nvPicPr>
        <p:blipFill>
          <a:blip r:embed="rId2"/>
          <a:stretch>
            <a:fillRect/>
          </a:stretch>
        </p:blipFill>
        <p:spPr>
          <a:xfrm>
            <a:off x="832135" y="1764786"/>
            <a:ext cx="5943017" cy="1565889"/>
          </a:xfrm>
          <a:prstGeom prst="rect">
            <a:avLst/>
          </a:prstGeom>
        </p:spPr>
      </p:pic>
    </p:spTree>
    <p:extLst>
      <p:ext uri="{BB962C8B-B14F-4D97-AF65-F5344CB8AC3E}">
        <p14:creationId xmlns:p14="http://schemas.microsoft.com/office/powerpoint/2010/main" val="4268878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Desirable</a:t>
            </a:r>
            <a:r>
              <a:rPr lang="cs-CZ" dirty="0"/>
              <a:t> </a:t>
            </a:r>
            <a:r>
              <a:rPr lang="cs-CZ" dirty="0" err="1"/>
              <a:t>Skills</a:t>
            </a:r>
            <a:r>
              <a:rPr lang="cs-CZ" dirty="0"/>
              <a:t> </a:t>
            </a:r>
            <a:r>
              <a:rPr lang="cs-CZ" dirty="0" err="1"/>
              <a:t>Questionnaire</a:t>
            </a:r>
            <a:r>
              <a:rPr lang="cs-CZ" dirty="0"/>
              <a:t> </a:t>
            </a:r>
          </a:p>
        </p:txBody>
      </p:sp>
      <p:sp>
        <p:nvSpPr>
          <p:cNvPr id="3" name="Google Shape;79;p16"/>
          <p:cNvSpPr txBox="1"/>
          <p:nvPr/>
        </p:nvSpPr>
        <p:spPr>
          <a:xfrm>
            <a:off x="411250" y="1122799"/>
            <a:ext cx="8222066" cy="3464571"/>
          </a:xfrm>
          <a:prstGeom prst="rect">
            <a:avLst/>
          </a:prstGeom>
          <a:noFill/>
          <a:ln>
            <a:noFill/>
          </a:ln>
        </p:spPr>
        <p:txBody>
          <a:bodyPr spcFirstLastPara="1" wrap="square" lIns="91425" tIns="91425" rIns="91425" bIns="91425" anchor="t" anchorCtr="0">
            <a:noAutofit/>
          </a:bodyPr>
          <a:lstStyle/>
          <a:p>
            <a:pPr marL="228600" lvl="0" indent="-228600">
              <a:buFont typeface="+mj-lt"/>
              <a:buAutoNum type="arabicPeriod" startAt="4"/>
            </a:pPr>
            <a:r>
              <a:rPr lang="cs-CZ" sz="1200" b="1" dirty="0" err="1">
                <a:latin typeface="Fira Sans Extra Condensed"/>
                <a:ea typeface="Fira Sans Extra Condensed"/>
                <a:cs typeface="Fira Sans Extra Condensed"/>
                <a:sym typeface="Fira Sans Extra Condensed"/>
              </a:rPr>
              <a:t>How</a:t>
            </a:r>
            <a:r>
              <a:rPr lang="cs-CZ" sz="1200" b="1" dirty="0">
                <a:latin typeface="Fira Sans Extra Condensed"/>
                <a:ea typeface="Fira Sans Extra Condensed"/>
                <a:cs typeface="Fira Sans Extra Condensed"/>
                <a:sym typeface="Fira Sans Extra Condensed"/>
              </a:rPr>
              <a:t> do </a:t>
            </a:r>
            <a:r>
              <a:rPr lang="cs-CZ" sz="1200" b="1" dirty="0" err="1">
                <a:latin typeface="Fira Sans Extra Condensed"/>
                <a:ea typeface="Fira Sans Extra Condensed"/>
                <a:cs typeface="Fira Sans Extra Condensed"/>
                <a:sym typeface="Fira Sans Extra Condensed"/>
              </a:rPr>
              <a:t>you</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assess</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your</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knowledge</a:t>
            </a:r>
            <a:r>
              <a:rPr lang="cs-CZ" sz="1200" b="1" dirty="0">
                <a:latin typeface="Fira Sans Extra Condensed"/>
                <a:ea typeface="Fira Sans Extra Condensed"/>
                <a:cs typeface="Fira Sans Extra Condensed"/>
                <a:sym typeface="Fira Sans Extra Condensed"/>
              </a:rPr>
              <a:t> and </a:t>
            </a:r>
            <a:r>
              <a:rPr lang="cs-CZ" sz="1200" b="1" dirty="0" err="1">
                <a:latin typeface="Fira Sans Extra Condensed"/>
                <a:ea typeface="Fira Sans Extra Condensed"/>
                <a:cs typeface="Fira Sans Extra Condensed"/>
                <a:sym typeface="Fira Sans Extra Condensed"/>
              </a:rPr>
              <a:t>research</a:t>
            </a:r>
            <a:r>
              <a:rPr lang="cs-CZ" sz="1200" b="1" dirty="0">
                <a:latin typeface="Fira Sans Extra Condensed"/>
                <a:ea typeface="Fira Sans Extra Condensed"/>
                <a:cs typeface="Fira Sans Extra Condensed"/>
                <a:sym typeface="Fira Sans Extra Condensed"/>
              </a:rPr>
              <a:t> management?</a:t>
            </a:r>
            <a:endParaRPr lang="cs-CZ" sz="1200" dirty="0">
              <a:latin typeface="Fira Sans Extra Condensed"/>
              <a:ea typeface="Fira Sans Extra Condensed"/>
              <a:cs typeface="Fira Sans Extra Condensed"/>
              <a:sym typeface="Fira Sans Extra Condensed"/>
            </a:endParaRPr>
          </a:p>
          <a:p>
            <a:pPr lvl="0">
              <a:spcBef>
                <a:spcPts val="600"/>
              </a:spcBef>
            </a:pPr>
            <a:r>
              <a:rPr lang="cs-CZ" sz="800" dirty="0" err="1">
                <a:latin typeface="Fira Sans Extra Condensed"/>
                <a:ea typeface="Fira Sans Extra Condensed"/>
                <a:cs typeface="Fira Sans Extra Condensed"/>
                <a:sym typeface="Fira Sans Extra Condensed"/>
              </a:rPr>
              <a:t>Question</a:t>
            </a:r>
            <a:r>
              <a:rPr lang="cs-CZ" sz="800" dirty="0">
                <a:latin typeface="Fira Sans Extra Condensed"/>
                <a:ea typeface="Fira Sans Extra Condensed"/>
                <a:cs typeface="Fira Sans Extra Condensed"/>
                <a:sym typeface="Fira Sans Extra Condensed"/>
              </a:rPr>
              <a:t> </a:t>
            </a:r>
            <a:r>
              <a:rPr lang="cs-CZ" sz="800" dirty="0" err="1">
                <a:latin typeface="Fira Sans Extra Condensed"/>
                <a:ea typeface="Fira Sans Extra Condensed"/>
                <a:cs typeface="Fira Sans Extra Condensed"/>
                <a:sym typeface="Fira Sans Extra Condensed"/>
              </a:rPr>
              <a:t>instructions</a:t>
            </a:r>
            <a:r>
              <a:rPr lang="cs-CZ" sz="800" dirty="0">
                <a:latin typeface="Fira Sans Extra Condensed"/>
                <a:ea typeface="Fira Sans Extra Condensed"/>
                <a:cs typeface="Fira Sans Extra Condensed"/>
                <a:sym typeface="Fira Sans Extra Condensed"/>
              </a:rPr>
              <a:t>: </a:t>
            </a:r>
            <a:r>
              <a:rPr lang="cs-CZ" sz="800" i="1" dirty="0">
                <a:latin typeface="Fira Sans Extra Condensed"/>
                <a:ea typeface="Fira Sans Extra Condensed"/>
                <a:cs typeface="Fira Sans Extra Condensed"/>
                <a:sym typeface="Fira Sans Extra Condensed"/>
              </a:rPr>
              <a:t>I </a:t>
            </a:r>
            <a:r>
              <a:rPr lang="cs-CZ" sz="800" i="1" dirty="0" err="1">
                <a:latin typeface="Fira Sans Extra Condensed"/>
                <a:ea typeface="Fira Sans Extra Condensed"/>
                <a:cs typeface="Fira Sans Extra Condensed"/>
                <a:sym typeface="Fira Sans Extra Condensed"/>
              </a:rPr>
              <a:t>consider</a:t>
            </a:r>
            <a:r>
              <a:rPr lang="cs-CZ" sz="800" i="1" dirty="0">
                <a:latin typeface="Fira Sans Extra Condensed"/>
                <a:ea typeface="Fira Sans Extra Condensed"/>
                <a:cs typeface="Fira Sans Extra Condensed"/>
                <a:sym typeface="Fira Sans Extra Condensed"/>
              </a:rPr>
              <a:t> </a:t>
            </a:r>
            <a:r>
              <a:rPr lang="cs-CZ" sz="800" i="1" dirty="0" err="1">
                <a:latin typeface="Fira Sans Extra Condensed"/>
                <a:ea typeface="Fira Sans Extra Condensed"/>
                <a:cs typeface="Fira Sans Extra Condensed"/>
                <a:sym typeface="Fira Sans Extra Condensed"/>
              </a:rPr>
              <a:t>myself</a:t>
            </a:r>
            <a:r>
              <a:rPr lang="cs-CZ" sz="800" i="1" dirty="0">
                <a:latin typeface="Fira Sans Extra Condensed"/>
                <a:ea typeface="Fira Sans Extra Condensed"/>
                <a:cs typeface="Fira Sans Extra Condensed"/>
                <a:sym typeface="Fira Sans Extra Condensed"/>
              </a:rPr>
              <a:t> to </a:t>
            </a:r>
            <a:r>
              <a:rPr lang="cs-CZ" sz="800" i="1" dirty="0" err="1">
                <a:latin typeface="Fira Sans Extra Condensed"/>
                <a:ea typeface="Fira Sans Extra Condensed"/>
                <a:cs typeface="Fira Sans Extra Condensed"/>
                <a:sym typeface="Fira Sans Extra Condensed"/>
              </a:rPr>
              <a:t>be</a:t>
            </a:r>
            <a:r>
              <a:rPr lang="cs-CZ" sz="800" i="1" dirty="0">
                <a:latin typeface="Fira Sans Extra Condensed"/>
                <a:ea typeface="Fira Sans Extra Condensed"/>
                <a:cs typeface="Fira Sans Extra Condensed"/>
                <a:sym typeface="Fira Sans Extra Condensed"/>
              </a:rPr>
              <a:t> ...</a:t>
            </a:r>
          </a:p>
          <a:p>
            <a:pPr lvl="0"/>
            <a:endParaRPr lang="cs-CZ" sz="800" i="1" dirty="0">
              <a:latin typeface="Fira Sans Extra Condensed"/>
              <a:ea typeface="Fira Sans Extra Condensed"/>
              <a:cs typeface="Fira Sans Extra Condensed"/>
              <a:sym typeface="Fira Sans Extra Condensed"/>
            </a:endParaRPr>
          </a:p>
          <a:p>
            <a:pPr lvl="0"/>
            <a:endParaRPr lang="cs-CZ" sz="1050" dirty="0">
              <a:latin typeface="Fira Sans Extra Condensed"/>
              <a:ea typeface="Fira Sans Extra Condensed"/>
              <a:cs typeface="Fira Sans Extra Condensed"/>
              <a:sym typeface="Fira Sans Extra Condensed"/>
            </a:endParaRPr>
          </a:p>
        </p:txBody>
      </p:sp>
      <p:pic>
        <p:nvPicPr>
          <p:cNvPr id="4" name="Obrázek 3"/>
          <p:cNvPicPr>
            <a:picLocks noChangeAspect="1"/>
          </p:cNvPicPr>
          <p:nvPr/>
        </p:nvPicPr>
        <p:blipFill>
          <a:blip r:embed="rId2"/>
          <a:stretch>
            <a:fillRect/>
          </a:stretch>
        </p:blipFill>
        <p:spPr>
          <a:xfrm>
            <a:off x="691063" y="1721209"/>
            <a:ext cx="6142389" cy="2185182"/>
          </a:xfrm>
          <a:prstGeom prst="rect">
            <a:avLst/>
          </a:prstGeom>
        </p:spPr>
      </p:pic>
    </p:spTree>
    <p:extLst>
      <p:ext uri="{BB962C8B-B14F-4D97-AF65-F5344CB8AC3E}">
        <p14:creationId xmlns:p14="http://schemas.microsoft.com/office/powerpoint/2010/main" val="1837654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Desirable</a:t>
            </a:r>
            <a:r>
              <a:rPr lang="cs-CZ" dirty="0"/>
              <a:t> </a:t>
            </a:r>
            <a:r>
              <a:rPr lang="cs-CZ" dirty="0" err="1"/>
              <a:t>Skills</a:t>
            </a:r>
            <a:r>
              <a:rPr lang="cs-CZ" dirty="0"/>
              <a:t> </a:t>
            </a:r>
            <a:r>
              <a:rPr lang="cs-CZ" dirty="0" err="1"/>
              <a:t>Questionnaire</a:t>
            </a:r>
            <a:r>
              <a:rPr lang="cs-CZ" dirty="0"/>
              <a:t> </a:t>
            </a:r>
          </a:p>
        </p:txBody>
      </p:sp>
      <p:sp>
        <p:nvSpPr>
          <p:cNvPr id="3" name="Google Shape;79;p16"/>
          <p:cNvSpPr txBox="1"/>
          <p:nvPr/>
        </p:nvSpPr>
        <p:spPr>
          <a:xfrm>
            <a:off x="411250" y="1122799"/>
            <a:ext cx="8649924" cy="3464571"/>
          </a:xfrm>
          <a:prstGeom prst="rect">
            <a:avLst/>
          </a:prstGeom>
          <a:noFill/>
          <a:ln>
            <a:noFill/>
          </a:ln>
        </p:spPr>
        <p:txBody>
          <a:bodyPr spcFirstLastPara="1" wrap="square" lIns="91425" tIns="91425" rIns="91425" bIns="91425" anchor="t" anchorCtr="0">
            <a:noAutofit/>
          </a:bodyPr>
          <a:lstStyle/>
          <a:p>
            <a:pPr lvl="0"/>
            <a:r>
              <a:rPr lang="cs-CZ" sz="1200" dirty="0">
                <a:solidFill>
                  <a:schemeClr val="accent3"/>
                </a:solidFill>
                <a:latin typeface="Fira Sans Extra Condensed"/>
                <a:ea typeface="Fira Sans Extra Condensed"/>
                <a:cs typeface="Fira Sans Extra Condensed"/>
                <a:sym typeface="Fira Sans Extra Condensed"/>
              </a:rPr>
              <a:t>RESULTS FROM THE SURVEY REALIZED IN 2023 AT CEITEC MU, IMB, JGU; RESPONDENTS: 65 PHD CANDIDATES </a:t>
            </a:r>
            <a:endParaRPr lang="en-GB" sz="1200" dirty="0">
              <a:solidFill>
                <a:schemeClr val="accent3"/>
              </a:solidFill>
              <a:latin typeface="Fira Sans Extra Condensed"/>
              <a:ea typeface="Fira Sans Extra Condensed"/>
              <a:cs typeface="Fira Sans Extra Condensed"/>
              <a:sym typeface="Fira Sans Extra Condensed"/>
            </a:endParaRPr>
          </a:p>
          <a:p>
            <a:pPr marL="0" lvl="0" indent="0" rtl="0">
              <a:spcBef>
                <a:spcPts val="0"/>
              </a:spcBef>
              <a:spcAft>
                <a:spcPts val="0"/>
              </a:spcAft>
              <a:buNone/>
            </a:pPr>
            <a:endParaRPr lang="en-GB" sz="400" dirty="0">
              <a:latin typeface="Fira Sans Extra Condensed"/>
              <a:ea typeface="Fira Sans Extra Condensed"/>
              <a:cs typeface="Fira Sans Extra Condensed"/>
              <a:sym typeface="Fira Sans Extra Condensed"/>
            </a:endParaRPr>
          </a:p>
          <a:p>
            <a:pPr lvl="0"/>
            <a:endParaRPr lang="cs-CZ" sz="1200" dirty="0">
              <a:latin typeface="Fira Sans Extra Condensed"/>
              <a:ea typeface="Fira Sans Extra Condensed"/>
              <a:cs typeface="Fira Sans Extra Condensed"/>
              <a:sym typeface="Fira Sans Extra Condensed"/>
            </a:endParaRPr>
          </a:p>
          <a:p>
            <a:r>
              <a:rPr lang="cs-CZ" sz="1200" b="1" dirty="0">
                <a:latin typeface="Fira Sans Extra Condensed"/>
                <a:ea typeface="Fira Sans Extra Condensed"/>
                <a:cs typeface="Fira Sans Extra Condensed"/>
                <a:sym typeface="Fira Sans Extra Condensed"/>
              </a:rPr>
              <a:t>1. </a:t>
            </a:r>
            <a:r>
              <a:rPr lang="cs-CZ" sz="1200" b="1" dirty="0" err="1">
                <a:latin typeface="Fira Sans Extra Condensed"/>
                <a:ea typeface="Fira Sans Extra Condensed"/>
                <a:cs typeface="Fira Sans Extra Condensed"/>
                <a:sym typeface="Fira Sans Extra Condensed"/>
              </a:rPr>
              <a:t>How</a:t>
            </a:r>
            <a:r>
              <a:rPr lang="cs-CZ" sz="1200" b="1" dirty="0">
                <a:latin typeface="Fira Sans Extra Condensed"/>
                <a:ea typeface="Fira Sans Extra Condensed"/>
                <a:cs typeface="Fira Sans Extra Condensed"/>
                <a:sym typeface="Fira Sans Extra Condensed"/>
              </a:rPr>
              <a:t> do </a:t>
            </a:r>
            <a:r>
              <a:rPr lang="cs-CZ" sz="1200" b="1" dirty="0" err="1">
                <a:latin typeface="Fira Sans Extra Condensed"/>
                <a:ea typeface="Fira Sans Extra Condensed"/>
                <a:cs typeface="Fira Sans Extra Condensed"/>
                <a:sym typeface="Fira Sans Extra Condensed"/>
              </a:rPr>
              <a:t>you</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assess</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your</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personal</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effectiveness</a:t>
            </a:r>
            <a:r>
              <a:rPr lang="cs-CZ" sz="1200" b="1" dirty="0">
                <a:latin typeface="Fira Sans Extra Condensed"/>
                <a:ea typeface="Fira Sans Extra Condensed"/>
                <a:cs typeface="Fira Sans Extra Condensed"/>
                <a:sym typeface="Fira Sans Extra Condensed"/>
              </a:rPr>
              <a:t>?		2. </a:t>
            </a:r>
            <a:r>
              <a:rPr lang="cs-CZ" sz="1200" b="1" dirty="0" err="1">
                <a:latin typeface="Fira Sans Extra Condensed"/>
                <a:ea typeface="Fira Sans Extra Condensed"/>
                <a:cs typeface="Fira Sans Extra Condensed"/>
                <a:sym typeface="Fira Sans Extra Condensed"/>
              </a:rPr>
              <a:t>How</a:t>
            </a:r>
            <a:r>
              <a:rPr lang="cs-CZ" sz="1200" b="1" dirty="0">
                <a:latin typeface="Fira Sans Extra Condensed"/>
                <a:ea typeface="Fira Sans Extra Condensed"/>
                <a:cs typeface="Fira Sans Extra Condensed"/>
                <a:sym typeface="Fira Sans Extra Condensed"/>
              </a:rPr>
              <a:t> do </a:t>
            </a:r>
            <a:r>
              <a:rPr lang="cs-CZ" sz="1200" b="1" dirty="0" err="1">
                <a:latin typeface="Fira Sans Extra Condensed"/>
                <a:ea typeface="Fira Sans Extra Condensed"/>
                <a:cs typeface="Fira Sans Extra Condensed"/>
                <a:sym typeface="Fira Sans Extra Condensed"/>
              </a:rPr>
              <a:t>you</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assess</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your</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communication</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abilities</a:t>
            </a:r>
            <a:r>
              <a:rPr lang="cs-CZ" sz="1200" b="1" dirty="0">
                <a:latin typeface="Fira Sans Extra Condensed"/>
                <a:ea typeface="Fira Sans Extra Condensed"/>
                <a:cs typeface="Fira Sans Extra Condensed"/>
                <a:sym typeface="Fira Sans Extra Condensed"/>
              </a:rPr>
              <a:t>?</a:t>
            </a:r>
          </a:p>
          <a:p>
            <a:pPr marL="228600" indent="-228600">
              <a:buAutoNum type="arabicPeriod"/>
            </a:pPr>
            <a:endParaRPr lang="cs-CZ" sz="1200" b="1" dirty="0">
              <a:latin typeface="Fira Sans Extra Condensed"/>
              <a:ea typeface="Fira Sans Extra Condensed"/>
              <a:cs typeface="Fira Sans Extra Condensed"/>
              <a:sym typeface="Fira Sans Extra Condensed"/>
            </a:endParaRPr>
          </a:p>
          <a:p>
            <a:pPr marL="228600" indent="-228600">
              <a:buAutoNum type="arabicPeriod"/>
            </a:pPr>
            <a:endParaRPr lang="cs-CZ" sz="1200" b="1" dirty="0">
              <a:latin typeface="Fira Sans Extra Condensed"/>
              <a:ea typeface="Fira Sans Extra Condensed"/>
              <a:cs typeface="Fira Sans Extra Condensed"/>
              <a:sym typeface="Fira Sans Extra Condensed"/>
            </a:endParaRPr>
          </a:p>
          <a:p>
            <a:pPr marL="228600" indent="-228600">
              <a:buAutoNum type="arabicPeriod"/>
            </a:pPr>
            <a:endParaRPr lang="cs-CZ" sz="1200" b="1" dirty="0">
              <a:latin typeface="Fira Sans Extra Condensed"/>
              <a:ea typeface="Fira Sans Extra Condensed"/>
              <a:cs typeface="Fira Sans Extra Condensed"/>
              <a:sym typeface="Fira Sans Extra Condensed"/>
            </a:endParaRPr>
          </a:p>
          <a:p>
            <a:pPr marL="228600" indent="-228600">
              <a:buAutoNum type="arabicPeriod"/>
            </a:pPr>
            <a:endParaRPr lang="cs-CZ" sz="1200" b="1" dirty="0">
              <a:latin typeface="Fira Sans Extra Condensed"/>
              <a:ea typeface="Fira Sans Extra Condensed"/>
              <a:cs typeface="Fira Sans Extra Condensed"/>
              <a:sym typeface="Fira Sans Extra Condensed"/>
            </a:endParaRPr>
          </a:p>
          <a:p>
            <a:pPr marL="228600" indent="-228600">
              <a:buAutoNum type="arabicPeriod"/>
            </a:pPr>
            <a:endParaRPr lang="cs-CZ" sz="1200" b="1" dirty="0">
              <a:latin typeface="Fira Sans Extra Condensed"/>
              <a:ea typeface="Fira Sans Extra Condensed"/>
              <a:cs typeface="Fira Sans Extra Condensed"/>
              <a:sym typeface="Fira Sans Extra Condensed"/>
            </a:endParaRPr>
          </a:p>
          <a:p>
            <a:pPr marL="228600" indent="-228600">
              <a:buAutoNum type="arabicPeriod"/>
            </a:pPr>
            <a:endParaRPr lang="cs-CZ" sz="1200" b="1" dirty="0">
              <a:latin typeface="Fira Sans Extra Condensed"/>
              <a:ea typeface="Fira Sans Extra Condensed"/>
              <a:cs typeface="Fira Sans Extra Condensed"/>
              <a:sym typeface="Fira Sans Extra Condensed"/>
            </a:endParaRPr>
          </a:p>
          <a:p>
            <a:pPr marL="228600" indent="-228600">
              <a:buAutoNum type="arabicPeriod"/>
            </a:pPr>
            <a:endParaRPr lang="cs-CZ" sz="1200" b="1" dirty="0">
              <a:latin typeface="Fira Sans Extra Condensed"/>
              <a:ea typeface="Fira Sans Extra Condensed"/>
              <a:cs typeface="Fira Sans Extra Condensed"/>
              <a:sym typeface="Fira Sans Extra Condensed"/>
            </a:endParaRPr>
          </a:p>
          <a:p>
            <a:pPr marL="228600" indent="-228600">
              <a:buAutoNum type="arabicPeriod"/>
            </a:pPr>
            <a:endParaRPr lang="cs-CZ" sz="1200" b="1" dirty="0">
              <a:latin typeface="Fira Sans Extra Condensed"/>
              <a:ea typeface="Fira Sans Extra Condensed"/>
              <a:cs typeface="Fira Sans Extra Condensed"/>
              <a:sym typeface="Fira Sans Extra Condensed"/>
            </a:endParaRPr>
          </a:p>
          <a:p>
            <a:r>
              <a:rPr lang="cs-CZ" sz="1200" b="1" dirty="0">
                <a:latin typeface="Fira Sans Extra Condensed"/>
                <a:ea typeface="Fira Sans Extra Condensed"/>
                <a:cs typeface="Fira Sans Extra Condensed"/>
                <a:sym typeface="Fira Sans Extra Condensed"/>
              </a:rPr>
              <a:t>3. </a:t>
            </a:r>
            <a:r>
              <a:rPr lang="cs-CZ" sz="1200" b="1" dirty="0" err="1">
                <a:latin typeface="Fira Sans Extra Condensed"/>
                <a:ea typeface="Fira Sans Extra Condensed"/>
                <a:cs typeface="Fira Sans Extra Condensed"/>
                <a:sym typeface="Fira Sans Extra Condensed"/>
              </a:rPr>
              <a:t>How</a:t>
            </a:r>
            <a:r>
              <a:rPr lang="cs-CZ" sz="1200" b="1" dirty="0">
                <a:latin typeface="Fira Sans Extra Condensed"/>
                <a:ea typeface="Fira Sans Extra Condensed"/>
                <a:cs typeface="Fira Sans Extra Condensed"/>
                <a:sym typeface="Fira Sans Extra Condensed"/>
              </a:rPr>
              <a:t> do </a:t>
            </a:r>
            <a:r>
              <a:rPr lang="cs-CZ" sz="1200" b="1" dirty="0" err="1">
                <a:latin typeface="Fira Sans Extra Condensed"/>
                <a:ea typeface="Fira Sans Extra Condensed"/>
                <a:cs typeface="Fira Sans Extra Condensed"/>
                <a:sym typeface="Fira Sans Extra Condensed"/>
              </a:rPr>
              <a:t>you</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assess</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your</a:t>
            </a:r>
            <a:r>
              <a:rPr lang="cs-CZ" sz="1200" b="1" dirty="0">
                <a:latin typeface="Fira Sans Extra Condensed"/>
                <a:ea typeface="Fira Sans Extra Condensed"/>
                <a:cs typeface="Fira Sans Extra Condensed"/>
                <a:sym typeface="Fira Sans Extra Condensed"/>
              </a:rPr>
              <a:t> influence and </a:t>
            </a:r>
            <a:r>
              <a:rPr lang="cs-CZ" sz="1200" b="1" dirty="0" err="1">
                <a:latin typeface="Fira Sans Extra Condensed"/>
                <a:ea typeface="Fira Sans Extra Condensed"/>
                <a:cs typeface="Fira Sans Extra Condensed"/>
                <a:sym typeface="Fira Sans Extra Condensed"/>
              </a:rPr>
              <a:t>impact</a:t>
            </a:r>
            <a:r>
              <a:rPr lang="cs-CZ" sz="1200" b="1" dirty="0">
                <a:latin typeface="Fira Sans Extra Condensed"/>
                <a:ea typeface="Fira Sans Extra Condensed"/>
                <a:cs typeface="Fira Sans Extra Condensed"/>
                <a:sym typeface="Fira Sans Extra Condensed"/>
              </a:rPr>
              <a:t>?		4. </a:t>
            </a:r>
            <a:r>
              <a:rPr lang="cs-CZ" sz="1200" b="1" dirty="0" err="1">
                <a:latin typeface="Fira Sans Extra Condensed"/>
                <a:ea typeface="Fira Sans Extra Condensed"/>
                <a:cs typeface="Fira Sans Extra Condensed"/>
                <a:sym typeface="Fira Sans Extra Condensed"/>
              </a:rPr>
              <a:t>How</a:t>
            </a:r>
            <a:r>
              <a:rPr lang="cs-CZ" sz="1200" b="1" dirty="0">
                <a:latin typeface="Fira Sans Extra Condensed"/>
                <a:ea typeface="Fira Sans Extra Condensed"/>
                <a:cs typeface="Fira Sans Extra Condensed"/>
                <a:sym typeface="Fira Sans Extra Condensed"/>
              </a:rPr>
              <a:t> do </a:t>
            </a:r>
            <a:r>
              <a:rPr lang="cs-CZ" sz="1200" b="1" dirty="0" err="1">
                <a:latin typeface="Fira Sans Extra Condensed"/>
                <a:ea typeface="Fira Sans Extra Condensed"/>
                <a:cs typeface="Fira Sans Extra Condensed"/>
                <a:sym typeface="Fira Sans Extra Condensed"/>
              </a:rPr>
              <a:t>you</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assess</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your</a:t>
            </a:r>
            <a:r>
              <a:rPr lang="cs-CZ" sz="1200" b="1" dirty="0">
                <a:latin typeface="Fira Sans Extra Condensed"/>
                <a:ea typeface="Fira Sans Extra Condensed"/>
                <a:cs typeface="Fira Sans Extra Condensed"/>
                <a:sym typeface="Fira Sans Extra Condensed"/>
              </a:rPr>
              <a:t> </a:t>
            </a:r>
            <a:r>
              <a:rPr lang="cs-CZ" sz="1200" b="1" dirty="0" err="1">
                <a:latin typeface="Fira Sans Extra Condensed"/>
                <a:ea typeface="Fira Sans Extra Condensed"/>
                <a:cs typeface="Fira Sans Extra Condensed"/>
                <a:sym typeface="Fira Sans Extra Condensed"/>
              </a:rPr>
              <a:t>knowledge</a:t>
            </a:r>
            <a:r>
              <a:rPr lang="cs-CZ" sz="1200" b="1" dirty="0">
                <a:latin typeface="Fira Sans Extra Condensed"/>
                <a:ea typeface="Fira Sans Extra Condensed"/>
                <a:cs typeface="Fira Sans Extra Condensed"/>
                <a:sym typeface="Fira Sans Extra Condensed"/>
              </a:rPr>
              <a:t> and </a:t>
            </a:r>
            <a:r>
              <a:rPr lang="cs-CZ" sz="1200" b="1" dirty="0" err="1">
                <a:latin typeface="Fira Sans Extra Condensed"/>
                <a:ea typeface="Fira Sans Extra Condensed"/>
                <a:cs typeface="Fira Sans Extra Condensed"/>
                <a:sym typeface="Fira Sans Extra Condensed"/>
              </a:rPr>
              <a:t>research</a:t>
            </a:r>
            <a:r>
              <a:rPr lang="cs-CZ" sz="1200" b="1" dirty="0">
                <a:latin typeface="Fira Sans Extra Condensed"/>
                <a:ea typeface="Fira Sans Extra Condensed"/>
                <a:cs typeface="Fira Sans Extra Condensed"/>
                <a:sym typeface="Fira Sans Extra Condensed"/>
              </a:rPr>
              <a:t> management?</a:t>
            </a:r>
            <a:endParaRPr lang="cs-CZ" sz="1200" dirty="0">
              <a:latin typeface="Fira Sans Extra Condensed"/>
              <a:ea typeface="Fira Sans Extra Condensed"/>
              <a:cs typeface="Fira Sans Extra Condensed"/>
              <a:sym typeface="Fira Sans Extra Condensed"/>
            </a:endParaRPr>
          </a:p>
          <a:p>
            <a:endParaRPr lang="cs-CZ" sz="1200" dirty="0">
              <a:latin typeface="Fira Sans Extra Condensed"/>
              <a:ea typeface="Fira Sans Extra Condensed"/>
              <a:cs typeface="Fira Sans Extra Condensed"/>
              <a:sym typeface="Fira Sans Extra Condensed"/>
            </a:endParaRPr>
          </a:p>
          <a:p>
            <a:endParaRPr lang="cs-CZ" sz="1200" dirty="0">
              <a:latin typeface="Fira Sans Extra Condensed"/>
              <a:ea typeface="Fira Sans Extra Condensed"/>
              <a:cs typeface="Fira Sans Extra Condensed"/>
              <a:sym typeface="Fira Sans Extra Condensed"/>
            </a:endParaRPr>
          </a:p>
          <a:p>
            <a:endParaRPr lang="cs-CZ" sz="1200" b="1" dirty="0">
              <a:latin typeface="Fira Sans Extra Condensed"/>
              <a:ea typeface="Fira Sans Extra Condensed"/>
              <a:cs typeface="Fira Sans Extra Condensed"/>
              <a:sym typeface="Fira Sans Extra Condensed"/>
            </a:endParaRPr>
          </a:p>
          <a:p>
            <a:endParaRPr lang="cs-CZ" sz="1200" dirty="0">
              <a:latin typeface="Fira Sans Extra Condensed"/>
              <a:ea typeface="Fira Sans Extra Condensed"/>
              <a:cs typeface="Fira Sans Extra Condensed"/>
              <a:sym typeface="Fira Sans Extra Condensed"/>
            </a:endParaRPr>
          </a:p>
          <a:p>
            <a:endParaRPr lang="cs-CZ" sz="1200" dirty="0">
              <a:latin typeface="Fira Sans Extra Condensed"/>
              <a:ea typeface="Fira Sans Extra Condensed"/>
              <a:cs typeface="Fira Sans Extra Condensed"/>
              <a:sym typeface="Fira Sans Extra Condensed"/>
            </a:endParaRPr>
          </a:p>
          <a:p>
            <a:pPr lvl="0"/>
            <a:endParaRPr lang="cs-CZ" sz="1200" dirty="0">
              <a:latin typeface="Fira Sans Extra Condensed"/>
              <a:ea typeface="Fira Sans Extra Condensed"/>
              <a:cs typeface="Fira Sans Extra Condensed"/>
              <a:sym typeface="Fira Sans Extra Condensed"/>
            </a:endParaRPr>
          </a:p>
          <a:p>
            <a:pPr lvl="0"/>
            <a:endParaRPr lang="cs-CZ" sz="1050" dirty="0">
              <a:latin typeface="Fira Sans Extra Condensed"/>
              <a:ea typeface="Fira Sans Extra Condensed"/>
              <a:cs typeface="Fira Sans Extra Condensed"/>
              <a:sym typeface="Fira Sans Extra Condensed"/>
            </a:endParaRPr>
          </a:p>
        </p:txBody>
      </p:sp>
      <p:graphicFrame>
        <p:nvGraphicFramePr>
          <p:cNvPr id="9" name="Graf 8"/>
          <p:cNvGraphicFramePr/>
          <p:nvPr/>
        </p:nvGraphicFramePr>
        <p:xfrm>
          <a:off x="573801" y="1833136"/>
          <a:ext cx="2899692" cy="14977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f 9"/>
          <p:cNvGraphicFramePr/>
          <p:nvPr/>
        </p:nvGraphicFramePr>
        <p:xfrm>
          <a:off x="5213307" y="1833136"/>
          <a:ext cx="3165380" cy="14010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f 10"/>
          <p:cNvGraphicFramePr/>
          <p:nvPr/>
        </p:nvGraphicFramePr>
        <p:xfrm>
          <a:off x="550020" y="3516694"/>
          <a:ext cx="2947253" cy="13535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f 11"/>
          <p:cNvGraphicFramePr/>
          <p:nvPr/>
        </p:nvGraphicFramePr>
        <p:xfrm>
          <a:off x="5255432" y="3452600"/>
          <a:ext cx="3081130" cy="14817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56949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y IDP Logo">
            <a:extLst>
              <a:ext uri="{FF2B5EF4-FFF2-40B4-BE49-F238E27FC236}">
                <a16:creationId xmlns:a16="http://schemas.microsoft.com/office/drawing/2014/main" id="{88B50759-D880-4B90-B9BE-FF0210C98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3014" y="258324"/>
            <a:ext cx="3074069" cy="91635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79;p16">
            <a:extLst>
              <a:ext uri="{FF2B5EF4-FFF2-40B4-BE49-F238E27FC236}">
                <a16:creationId xmlns:a16="http://schemas.microsoft.com/office/drawing/2014/main" id="{2F3A3C0F-B368-40E5-8A83-0BD6519FF5AF}"/>
              </a:ext>
            </a:extLst>
          </p:cNvPr>
          <p:cNvSpPr txBox="1"/>
          <p:nvPr/>
        </p:nvSpPr>
        <p:spPr>
          <a:xfrm>
            <a:off x="460967" y="1929180"/>
            <a:ext cx="8222066" cy="346457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1200" dirty="0">
                <a:solidFill>
                  <a:schemeClr val="bg2"/>
                </a:solidFill>
                <a:latin typeface="Fira Sans Extra Condensed"/>
                <a:ea typeface="Fira Sans Extra Condensed"/>
                <a:cs typeface="Fira Sans Extra Condensed"/>
                <a:sym typeface="Fira Sans Extra Condensed"/>
              </a:rPr>
              <a:t>In 2003, the Federation of American Societies for Experimental Biology (FASEB) proposed an Individual Development Plan (IDP) framework for postdoctoral fellows in the sciences. The result is </a:t>
            </a:r>
            <a:r>
              <a:rPr lang="en-GB" sz="1200" dirty="0" err="1">
                <a:solidFill>
                  <a:schemeClr val="bg2"/>
                </a:solidFill>
                <a:latin typeface="Fira Sans Extra Condensed"/>
                <a:ea typeface="Fira Sans Extra Condensed"/>
                <a:cs typeface="Fira Sans Extra Condensed"/>
                <a:sym typeface="Fira Sans Extra Condensed"/>
              </a:rPr>
              <a:t>myIDP</a:t>
            </a:r>
            <a:r>
              <a:rPr lang="en-GB" sz="1200" dirty="0">
                <a:solidFill>
                  <a:schemeClr val="bg2"/>
                </a:solidFill>
                <a:latin typeface="Fira Sans Extra Condensed"/>
                <a:ea typeface="Fira Sans Extra Condensed"/>
                <a:cs typeface="Fira Sans Extra Condensed"/>
                <a:sym typeface="Fira Sans Extra Condensed"/>
              </a:rPr>
              <a:t> - a unique, web-based career-planning tool tailored to meet the needs of PhD students and postdocs in the sciences.</a:t>
            </a:r>
          </a:p>
          <a:p>
            <a:pPr marL="0" lvl="0" indent="0" rtl="0">
              <a:spcBef>
                <a:spcPts val="0"/>
              </a:spcBef>
              <a:spcAft>
                <a:spcPts val="0"/>
              </a:spcAft>
              <a:buNone/>
            </a:pPr>
            <a:endParaRPr lang="en-GB" sz="1200" dirty="0">
              <a:solidFill>
                <a:schemeClr val="bg2"/>
              </a:solidFill>
              <a:latin typeface="Fira Sans Extra Condensed"/>
              <a:ea typeface="Fira Sans Extra Condensed"/>
              <a:cs typeface="Fira Sans Extra Condensed"/>
              <a:sym typeface="Fira Sans Extra Condensed"/>
            </a:endParaRPr>
          </a:p>
          <a:p>
            <a:pPr marL="0" lvl="0" indent="0" rtl="0">
              <a:spcBef>
                <a:spcPts val="0"/>
              </a:spcBef>
              <a:spcAft>
                <a:spcPts val="0"/>
              </a:spcAft>
              <a:buNone/>
            </a:pPr>
            <a:r>
              <a:rPr lang="en-GB" sz="1200" dirty="0" err="1">
                <a:solidFill>
                  <a:srgbClr val="C00000"/>
                </a:solidFill>
                <a:latin typeface="Fira Sans Extra Condensed"/>
                <a:ea typeface="Fira Sans Extra Condensed"/>
                <a:cs typeface="Fira Sans Extra Condensed"/>
                <a:sym typeface="Fira Sans Extra Condensed"/>
              </a:rPr>
              <a:t>myIDP</a:t>
            </a:r>
            <a:r>
              <a:rPr lang="en-GB" sz="1200" dirty="0">
                <a:solidFill>
                  <a:schemeClr val="bg2"/>
                </a:solidFill>
                <a:latin typeface="Fira Sans Extra Condensed"/>
                <a:ea typeface="Fira Sans Extra Condensed"/>
                <a:cs typeface="Fira Sans Extra Condensed"/>
                <a:sym typeface="Fira Sans Extra Condensed"/>
              </a:rPr>
              <a:t> provides:</a:t>
            </a:r>
          </a:p>
          <a:p>
            <a:pPr marL="0" lvl="0" indent="0" rtl="0">
              <a:spcBef>
                <a:spcPts val="0"/>
              </a:spcBef>
              <a:spcAft>
                <a:spcPts val="0"/>
              </a:spcAft>
              <a:buNone/>
            </a:pPr>
            <a:endParaRPr lang="en-GB" sz="1200" dirty="0">
              <a:solidFill>
                <a:schemeClr val="bg2"/>
              </a:solidFill>
              <a:latin typeface="Fira Sans Extra Condensed"/>
              <a:ea typeface="Fira Sans Extra Condensed"/>
              <a:cs typeface="Fira Sans Extra Condensed"/>
              <a:sym typeface="Fira Sans Extra Condensed"/>
            </a:endParaRPr>
          </a:p>
          <a:p>
            <a:pPr marL="171450" lvl="0" indent="-171450" rtl="0">
              <a:spcBef>
                <a:spcPts val="600"/>
              </a:spcBef>
              <a:spcAft>
                <a:spcPts val="0"/>
              </a:spcAft>
              <a:buFont typeface="Arial" panose="020B0604020202020204" pitchFamily="34" charset="0"/>
              <a:buChar char="•"/>
            </a:pPr>
            <a:r>
              <a:rPr lang="en-GB" sz="1200" dirty="0">
                <a:solidFill>
                  <a:schemeClr val="bg2"/>
                </a:solidFill>
                <a:latin typeface="Fira Sans Extra Condensed"/>
                <a:ea typeface="Fira Sans Extra Condensed"/>
                <a:cs typeface="Fira Sans Extra Condensed"/>
                <a:sym typeface="Fira Sans Extra Condensed"/>
              </a:rPr>
              <a:t>Exercises to help you examine your skills, interests, and values</a:t>
            </a:r>
          </a:p>
          <a:p>
            <a:pPr marL="171450" lvl="0" indent="-171450" rtl="0">
              <a:spcBef>
                <a:spcPts val="600"/>
              </a:spcBef>
              <a:spcAft>
                <a:spcPts val="0"/>
              </a:spcAft>
              <a:buFont typeface="Arial" panose="020B0604020202020204" pitchFamily="34" charset="0"/>
              <a:buChar char="•"/>
            </a:pPr>
            <a:r>
              <a:rPr lang="en-GB" sz="1200" dirty="0">
                <a:solidFill>
                  <a:schemeClr val="bg2"/>
                </a:solidFill>
                <a:latin typeface="Fira Sans Extra Condensed"/>
                <a:ea typeface="Fira Sans Extra Condensed"/>
                <a:cs typeface="Fira Sans Extra Condensed"/>
                <a:sym typeface="Fira Sans Extra Condensed"/>
              </a:rPr>
              <a:t>A list of 20 scientific career paths with a prediction of which ones best fit your skills and interests</a:t>
            </a:r>
          </a:p>
          <a:p>
            <a:pPr marL="171450" lvl="0" indent="-171450" rtl="0">
              <a:spcBef>
                <a:spcPts val="600"/>
              </a:spcBef>
              <a:spcAft>
                <a:spcPts val="0"/>
              </a:spcAft>
              <a:buFont typeface="Arial" panose="020B0604020202020204" pitchFamily="34" charset="0"/>
              <a:buChar char="•"/>
            </a:pPr>
            <a:r>
              <a:rPr lang="en-GB" sz="1200" dirty="0">
                <a:solidFill>
                  <a:schemeClr val="bg2"/>
                </a:solidFill>
                <a:latin typeface="Fira Sans Extra Condensed"/>
                <a:ea typeface="Fira Sans Extra Condensed"/>
                <a:cs typeface="Fira Sans Extra Condensed"/>
                <a:sym typeface="Fira Sans Extra Condensed"/>
              </a:rPr>
              <a:t>A tool for setting strategic goals for the coming year, with optional reminders to keep you on track</a:t>
            </a:r>
          </a:p>
          <a:p>
            <a:pPr marL="171450" lvl="0" indent="-171450" rtl="0">
              <a:spcBef>
                <a:spcPts val="600"/>
              </a:spcBef>
              <a:spcAft>
                <a:spcPts val="0"/>
              </a:spcAft>
              <a:buFont typeface="Arial" panose="020B0604020202020204" pitchFamily="34" charset="0"/>
              <a:buChar char="•"/>
            </a:pPr>
            <a:r>
              <a:rPr lang="en-GB" sz="1200" dirty="0">
                <a:solidFill>
                  <a:schemeClr val="bg2"/>
                </a:solidFill>
                <a:latin typeface="Fira Sans Extra Condensed"/>
                <a:ea typeface="Fira Sans Extra Condensed"/>
                <a:cs typeface="Fira Sans Extra Condensed"/>
                <a:sym typeface="Fira Sans Extra Condensed"/>
              </a:rPr>
              <a:t>Articles and resources to guide you through the process</a:t>
            </a:r>
          </a:p>
        </p:txBody>
      </p:sp>
      <p:grpSp>
        <p:nvGrpSpPr>
          <p:cNvPr id="5" name="Google Shape;1878;p45">
            <a:extLst>
              <a:ext uri="{FF2B5EF4-FFF2-40B4-BE49-F238E27FC236}">
                <a16:creationId xmlns:a16="http://schemas.microsoft.com/office/drawing/2014/main" id="{5E5370F6-3889-4958-A4FA-C23BDA39EE8F}"/>
              </a:ext>
            </a:extLst>
          </p:cNvPr>
          <p:cNvGrpSpPr/>
          <p:nvPr/>
        </p:nvGrpSpPr>
        <p:grpSpPr>
          <a:xfrm>
            <a:off x="460967" y="386490"/>
            <a:ext cx="330007" cy="330009"/>
            <a:chOff x="-1333975" y="2365850"/>
            <a:chExt cx="292225" cy="293575"/>
          </a:xfrm>
          <a:solidFill>
            <a:srgbClr val="0099CC"/>
          </a:solidFill>
        </p:grpSpPr>
        <p:sp>
          <p:nvSpPr>
            <p:cNvPr id="6" name="Google Shape;1879;p45">
              <a:extLst>
                <a:ext uri="{FF2B5EF4-FFF2-40B4-BE49-F238E27FC236}">
                  <a16:creationId xmlns:a16="http://schemas.microsoft.com/office/drawing/2014/main" id="{B47B6386-4BD8-4C3C-9D33-E7FC535D1D82}"/>
                </a:ext>
              </a:extLst>
            </p:cNvPr>
            <p:cNvSpPr/>
            <p:nvPr/>
          </p:nvSpPr>
          <p:spPr>
            <a:xfrm>
              <a:off x="-1285150" y="2365850"/>
              <a:ext cx="191225" cy="293575"/>
            </a:xfrm>
            <a:custGeom>
              <a:avLst/>
              <a:gdLst/>
              <a:ahLst/>
              <a:cxnLst/>
              <a:rect l="l" t="t" r="r" b="b"/>
              <a:pathLst>
                <a:path w="7649" h="11743" extrusionOk="0">
                  <a:moveTo>
                    <a:pt x="3813" y="684"/>
                  </a:moveTo>
                  <a:cubicBezTo>
                    <a:pt x="5545" y="684"/>
                    <a:pt x="6900" y="2039"/>
                    <a:pt x="6900" y="3740"/>
                  </a:cubicBezTo>
                  <a:cubicBezTo>
                    <a:pt x="6931" y="4780"/>
                    <a:pt x="6553" y="5347"/>
                    <a:pt x="6270" y="5788"/>
                  </a:cubicBezTo>
                  <a:cubicBezTo>
                    <a:pt x="5797" y="6544"/>
                    <a:pt x="5608" y="6922"/>
                    <a:pt x="5608" y="7930"/>
                  </a:cubicBezTo>
                  <a:cubicBezTo>
                    <a:pt x="5608" y="8119"/>
                    <a:pt x="5451" y="8277"/>
                    <a:pt x="5230" y="8277"/>
                  </a:cubicBezTo>
                  <a:lnTo>
                    <a:pt x="2489" y="8277"/>
                  </a:lnTo>
                  <a:cubicBezTo>
                    <a:pt x="2300" y="8277"/>
                    <a:pt x="2143" y="8119"/>
                    <a:pt x="2143" y="7930"/>
                  </a:cubicBezTo>
                  <a:cubicBezTo>
                    <a:pt x="2143" y="6922"/>
                    <a:pt x="1922" y="6576"/>
                    <a:pt x="1450" y="5820"/>
                  </a:cubicBezTo>
                  <a:cubicBezTo>
                    <a:pt x="1198" y="5347"/>
                    <a:pt x="567" y="4528"/>
                    <a:pt x="788" y="3205"/>
                  </a:cubicBezTo>
                  <a:cubicBezTo>
                    <a:pt x="1040" y="1819"/>
                    <a:pt x="2237" y="684"/>
                    <a:pt x="3813" y="684"/>
                  </a:cubicBezTo>
                  <a:close/>
                  <a:moveTo>
                    <a:pt x="4852" y="8907"/>
                  </a:moveTo>
                  <a:lnTo>
                    <a:pt x="4852" y="9569"/>
                  </a:lnTo>
                  <a:lnTo>
                    <a:pt x="4506" y="9569"/>
                  </a:lnTo>
                  <a:cubicBezTo>
                    <a:pt x="4285" y="9569"/>
                    <a:pt x="4128" y="9726"/>
                    <a:pt x="4128" y="9915"/>
                  </a:cubicBezTo>
                  <a:cubicBezTo>
                    <a:pt x="4128" y="10136"/>
                    <a:pt x="4285" y="10293"/>
                    <a:pt x="4506" y="10293"/>
                  </a:cubicBezTo>
                  <a:lnTo>
                    <a:pt x="4852" y="10293"/>
                  </a:lnTo>
                  <a:lnTo>
                    <a:pt x="4852" y="10640"/>
                  </a:lnTo>
                  <a:cubicBezTo>
                    <a:pt x="4884" y="10829"/>
                    <a:pt x="4726" y="10986"/>
                    <a:pt x="4537" y="10986"/>
                  </a:cubicBezTo>
                  <a:lnTo>
                    <a:pt x="3151" y="10986"/>
                  </a:lnTo>
                  <a:cubicBezTo>
                    <a:pt x="2962" y="10986"/>
                    <a:pt x="2804" y="10829"/>
                    <a:pt x="2804" y="10640"/>
                  </a:cubicBezTo>
                  <a:lnTo>
                    <a:pt x="2804" y="10293"/>
                  </a:lnTo>
                  <a:lnTo>
                    <a:pt x="3151" y="10293"/>
                  </a:lnTo>
                  <a:cubicBezTo>
                    <a:pt x="3371" y="10293"/>
                    <a:pt x="3529" y="10136"/>
                    <a:pt x="3529" y="9915"/>
                  </a:cubicBezTo>
                  <a:cubicBezTo>
                    <a:pt x="3529" y="9726"/>
                    <a:pt x="3371" y="9569"/>
                    <a:pt x="3151" y="9569"/>
                  </a:cubicBezTo>
                  <a:lnTo>
                    <a:pt x="2804" y="9569"/>
                  </a:lnTo>
                  <a:lnTo>
                    <a:pt x="2804" y="8907"/>
                  </a:lnTo>
                  <a:close/>
                  <a:moveTo>
                    <a:pt x="3897" y="1"/>
                  </a:moveTo>
                  <a:cubicBezTo>
                    <a:pt x="3632" y="1"/>
                    <a:pt x="3361" y="28"/>
                    <a:pt x="3088" y="86"/>
                  </a:cubicBezTo>
                  <a:cubicBezTo>
                    <a:pt x="1607" y="401"/>
                    <a:pt x="441" y="1566"/>
                    <a:pt x="158" y="3079"/>
                  </a:cubicBezTo>
                  <a:cubicBezTo>
                    <a:pt x="0" y="3992"/>
                    <a:pt x="158" y="4969"/>
                    <a:pt x="631" y="5757"/>
                  </a:cubicBezTo>
                  <a:cubicBezTo>
                    <a:pt x="757" y="5914"/>
                    <a:pt x="820" y="6072"/>
                    <a:pt x="914" y="6229"/>
                  </a:cubicBezTo>
                  <a:cubicBezTo>
                    <a:pt x="1355" y="6891"/>
                    <a:pt x="1450" y="7143"/>
                    <a:pt x="1450" y="7962"/>
                  </a:cubicBezTo>
                  <a:cubicBezTo>
                    <a:pt x="1450" y="8403"/>
                    <a:pt x="1733" y="8781"/>
                    <a:pt x="2143" y="8939"/>
                  </a:cubicBezTo>
                  <a:lnTo>
                    <a:pt x="2143" y="10703"/>
                  </a:lnTo>
                  <a:cubicBezTo>
                    <a:pt x="2143" y="11270"/>
                    <a:pt x="2615" y="11743"/>
                    <a:pt x="3151" y="11743"/>
                  </a:cubicBezTo>
                  <a:lnTo>
                    <a:pt x="4537" y="11743"/>
                  </a:lnTo>
                  <a:cubicBezTo>
                    <a:pt x="5073" y="11743"/>
                    <a:pt x="5545" y="11270"/>
                    <a:pt x="5545" y="10703"/>
                  </a:cubicBezTo>
                  <a:lnTo>
                    <a:pt x="5545" y="8939"/>
                  </a:lnTo>
                  <a:cubicBezTo>
                    <a:pt x="5955" y="8781"/>
                    <a:pt x="6238" y="8435"/>
                    <a:pt x="6238" y="7962"/>
                  </a:cubicBezTo>
                  <a:lnTo>
                    <a:pt x="6238" y="7930"/>
                  </a:lnTo>
                  <a:cubicBezTo>
                    <a:pt x="6238" y="7143"/>
                    <a:pt x="6427" y="6828"/>
                    <a:pt x="6805" y="6229"/>
                  </a:cubicBezTo>
                  <a:cubicBezTo>
                    <a:pt x="7089" y="5788"/>
                    <a:pt x="7593" y="5032"/>
                    <a:pt x="7593" y="3835"/>
                  </a:cubicBezTo>
                  <a:cubicBezTo>
                    <a:pt x="7649" y="1658"/>
                    <a:pt x="5950" y="1"/>
                    <a:pt x="38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80;p45">
              <a:extLst>
                <a:ext uri="{FF2B5EF4-FFF2-40B4-BE49-F238E27FC236}">
                  <a16:creationId xmlns:a16="http://schemas.microsoft.com/office/drawing/2014/main" id="{3D75B764-73B0-4D6A-ACA8-FD39DB881EDB}"/>
                </a:ext>
              </a:extLst>
            </p:cNvPr>
            <p:cNvSpPr/>
            <p:nvPr/>
          </p:nvSpPr>
          <p:spPr>
            <a:xfrm>
              <a:off x="-107642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40" y="725"/>
                  </a:lnTo>
                  <a:cubicBezTo>
                    <a:pt x="1229" y="725"/>
                    <a:pt x="1386" y="568"/>
                    <a:pt x="1386" y="379"/>
                  </a:cubicBezTo>
                  <a:cubicBezTo>
                    <a:pt x="1386" y="158"/>
                    <a:pt x="122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81;p45">
              <a:extLst>
                <a:ext uri="{FF2B5EF4-FFF2-40B4-BE49-F238E27FC236}">
                  <a16:creationId xmlns:a16="http://schemas.microsoft.com/office/drawing/2014/main" id="{88F7CE98-F166-4645-9000-936DDEBF4ABE}"/>
                </a:ext>
              </a:extLst>
            </p:cNvPr>
            <p:cNvSpPr/>
            <p:nvPr/>
          </p:nvSpPr>
          <p:spPr>
            <a:xfrm>
              <a:off x="-133397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08" y="725"/>
                  </a:lnTo>
                  <a:cubicBezTo>
                    <a:pt x="1197" y="694"/>
                    <a:pt x="1386" y="536"/>
                    <a:pt x="1386" y="379"/>
                  </a:cubicBezTo>
                  <a:cubicBezTo>
                    <a:pt x="1386" y="158"/>
                    <a:pt x="1197" y="1"/>
                    <a:pt x="10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82;p45">
              <a:extLst>
                <a:ext uri="{FF2B5EF4-FFF2-40B4-BE49-F238E27FC236}">
                  <a16:creationId xmlns:a16="http://schemas.microsoft.com/office/drawing/2014/main" id="{5111EE61-2703-45BA-9782-41147E17C115}"/>
                </a:ext>
              </a:extLst>
            </p:cNvPr>
            <p:cNvSpPr/>
            <p:nvPr/>
          </p:nvSpPr>
          <p:spPr>
            <a:xfrm>
              <a:off x="-1093750" y="2383050"/>
              <a:ext cx="35450" cy="26575"/>
            </a:xfrm>
            <a:custGeom>
              <a:avLst/>
              <a:gdLst/>
              <a:ahLst/>
              <a:cxnLst/>
              <a:rect l="l" t="t" r="r" b="b"/>
              <a:pathLst>
                <a:path w="1418" h="1063" extrusionOk="0">
                  <a:moveTo>
                    <a:pt x="992" y="1"/>
                  </a:moveTo>
                  <a:cubicBezTo>
                    <a:pt x="931" y="1"/>
                    <a:pt x="870" y="19"/>
                    <a:pt x="819" y="59"/>
                  </a:cubicBezTo>
                  <a:lnTo>
                    <a:pt x="221" y="406"/>
                  </a:lnTo>
                  <a:cubicBezTo>
                    <a:pt x="63" y="500"/>
                    <a:pt x="0" y="721"/>
                    <a:pt x="95" y="878"/>
                  </a:cubicBezTo>
                  <a:cubicBezTo>
                    <a:pt x="159" y="985"/>
                    <a:pt x="295" y="1063"/>
                    <a:pt x="415" y="1063"/>
                  </a:cubicBezTo>
                  <a:cubicBezTo>
                    <a:pt x="473" y="1063"/>
                    <a:pt x="527" y="1045"/>
                    <a:pt x="567" y="1005"/>
                  </a:cubicBezTo>
                  <a:lnTo>
                    <a:pt x="1166" y="658"/>
                  </a:lnTo>
                  <a:cubicBezTo>
                    <a:pt x="1323" y="563"/>
                    <a:pt x="1418" y="343"/>
                    <a:pt x="1292" y="185"/>
                  </a:cubicBezTo>
                  <a:cubicBezTo>
                    <a:pt x="1249" y="79"/>
                    <a:pt x="1120" y="1"/>
                    <a:pt x="9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83;p45">
              <a:extLst>
                <a:ext uri="{FF2B5EF4-FFF2-40B4-BE49-F238E27FC236}">
                  <a16:creationId xmlns:a16="http://schemas.microsoft.com/office/drawing/2014/main" id="{4C19AD90-1D06-4084-A521-DE0CE1F97814}"/>
                </a:ext>
              </a:extLst>
            </p:cNvPr>
            <p:cNvSpPr/>
            <p:nvPr/>
          </p:nvSpPr>
          <p:spPr>
            <a:xfrm>
              <a:off x="-1317450" y="2512575"/>
              <a:ext cx="35475" cy="26225"/>
            </a:xfrm>
            <a:custGeom>
              <a:avLst/>
              <a:gdLst/>
              <a:ahLst/>
              <a:cxnLst/>
              <a:rect l="l" t="t" r="r" b="b"/>
              <a:pathLst>
                <a:path w="1419" h="1049" extrusionOk="0">
                  <a:moveTo>
                    <a:pt x="1005" y="1"/>
                  </a:moveTo>
                  <a:cubicBezTo>
                    <a:pt x="944" y="1"/>
                    <a:pt x="880" y="15"/>
                    <a:pt x="820" y="45"/>
                  </a:cubicBezTo>
                  <a:lnTo>
                    <a:pt x="221" y="392"/>
                  </a:lnTo>
                  <a:cubicBezTo>
                    <a:pt x="64" y="486"/>
                    <a:pt x="1" y="707"/>
                    <a:pt x="127" y="864"/>
                  </a:cubicBezTo>
                  <a:cubicBezTo>
                    <a:pt x="169" y="971"/>
                    <a:pt x="299" y="1049"/>
                    <a:pt x="427" y="1049"/>
                  </a:cubicBezTo>
                  <a:cubicBezTo>
                    <a:pt x="488" y="1049"/>
                    <a:pt x="548" y="1031"/>
                    <a:pt x="599" y="990"/>
                  </a:cubicBezTo>
                  <a:lnTo>
                    <a:pt x="1166" y="644"/>
                  </a:lnTo>
                  <a:cubicBezTo>
                    <a:pt x="1324" y="549"/>
                    <a:pt x="1418" y="329"/>
                    <a:pt x="1292" y="171"/>
                  </a:cubicBezTo>
                  <a:cubicBezTo>
                    <a:pt x="1250" y="64"/>
                    <a:pt x="1134" y="1"/>
                    <a:pt x="10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84;p45">
              <a:extLst>
                <a:ext uri="{FF2B5EF4-FFF2-40B4-BE49-F238E27FC236}">
                  <a16:creationId xmlns:a16="http://schemas.microsoft.com/office/drawing/2014/main" id="{361EB2CC-5757-47F1-B63E-E61AB48366B2}"/>
                </a:ext>
              </a:extLst>
            </p:cNvPr>
            <p:cNvSpPr/>
            <p:nvPr/>
          </p:nvSpPr>
          <p:spPr>
            <a:xfrm>
              <a:off x="-1092975" y="2512575"/>
              <a:ext cx="34675" cy="25525"/>
            </a:xfrm>
            <a:custGeom>
              <a:avLst/>
              <a:gdLst/>
              <a:ahLst/>
              <a:cxnLst/>
              <a:rect l="l" t="t" r="r" b="b"/>
              <a:pathLst>
                <a:path w="1387" h="1021" extrusionOk="0">
                  <a:moveTo>
                    <a:pt x="378" y="1"/>
                  </a:moveTo>
                  <a:cubicBezTo>
                    <a:pt x="264" y="1"/>
                    <a:pt x="149" y="64"/>
                    <a:pt x="64" y="171"/>
                  </a:cubicBezTo>
                  <a:cubicBezTo>
                    <a:pt x="1" y="329"/>
                    <a:pt x="32" y="518"/>
                    <a:pt x="190" y="644"/>
                  </a:cubicBezTo>
                  <a:lnTo>
                    <a:pt x="788" y="990"/>
                  </a:lnTo>
                  <a:cubicBezTo>
                    <a:pt x="838" y="1010"/>
                    <a:pt x="891" y="1021"/>
                    <a:pt x="944" y="1021"/>
                  </a:cubicBezTo>
                  <a:cubicBezTo>
                    <a:pt x="1059" y="1021"/>
                    <a:pt x="1175" y="972"/>
                    <a:pt x="1261" y="864"/>
                  </a:cubicBezTo>
                  <a:cubicBezTo>
                    <a:pt x="1387" y="675"/>
                    <a:pt x="1292" y="486"/>
                    <a:pt x="1135" y="392"/>
                  </a:cubicBezTo>
                  <a:lnTo>
                    <a:pt x="536" y="45"/>
                  </a:lnTo>
                  <a:cubicBezTo>
                    <a:pt x="486" y="15"/>
                    <a:pt x="432"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85;p45">
              <a:extLst>
                <a:ext uri="{FF2B5EF4-FFF2-40B4-BE49-F238E27FC236}">
                  <a16:creationId xmlns:a16="http://schemas.microsoft.com/office/drawing/2014/main" id="{C4686E58-4E0C-4584-A4A6-E8900B498B75}"/>
                </a:ext>
              </a:extLst>
            </p:cNvPr>
            <p:cNvSpPr/>
            <p:nvPr/>
          </p:nvSpPr>
          <p:spPr>
            <a:xfrm>
              <a:off x="-1316650" y="2383750"/>
              <a:ext cx="34675" cy="25525"/>
            </a:xfrm>
            <a:custGeom>
              <a:avLst/>
              <a:gdLst/>
              <a:ahLst/>
              <a:cxnLst/>
              <a:rect l="l" t="t" r="r" b="b"/>
              <a:pathLst>
                <a:path w="1387" h="1021" extrusionOk="0">
                  <a:moveTo>
                    <a:pt x="405" y="1"/>
                  </a:moveTo>
                  <a:cubicBezTo>
                    <a:pt x="283" y="1"/>
                    <a:pt x="159" y="50"/>
                    <a:pt x="95" y="157"/>
                  </a:cubicBezTo>
                  <a:cubicBezTo>
                    <a:pt x="0" y="315"/>
                    <a:pt x="63" y="504"/>
                    <a:pt x="221" y="630"/>
                  </a:cubicBezTo>
                  <a:lnTo>
                    <a:pt x="788" y="977"/>
                  </a:lnTo>
                  <a:cubicBezTo>
                    <a:pt x="838" y="1007"/>
                    <a:pt x="895" y="1021"/>
                    <a:pt x="953" y="1021"/>
                  </a:cubicBezTo>
                  <a:cubicBezTo>
                    <a:pt x="1074" y="1021"/>
                    <a:pt x="1196" y="958"/>
                    <a:pt x="1260" y="850"/>
                  </a:cubicBezTo>
                  <a:cubicBezTo>
                    <a:pt x="1386" y="693"/>
                    <a:pt x="1292" y="504"/>
                    <a:pt x="1134" y="378"/>
                  </a:cubicBezTo>
                  <a:lnTo>
                    <a:pt x="567" y="31"/>
                  </a:lnTo>
                  <a:cubicBezTo>
                    <a:pt x="517" y="11"/>
                    <a:pt x="461" y="1"/>
                    <a:pt x="4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86;p45">
              <a:extLst>
                <a:ext uri="{FF2B5EF4-FFF2-40B4-BE49-F238E27FC236}">
                  <a16:creationId xmlns:a16="http://schemas.microsoft.com/office/drawing/2014/main" id="{8AF0585B-BDAF-44DE-8658-65C95487BAB5}"/>
                </a:ext>
              </a:extLst>
            </p:cNvPr>
            <p:cNvSpPr/>
            <p:nvPr/>
          </p:nvSpPr>
          <p:spPr>
            <a:xfrm>
              <a:off x="-1239475" y="2401575"/>
              <a:ext cx="102425" cy="153100"/>
            </a:xfrm>
            <a:custGeom>
              <a:avLst/>
              <a:gdLst/>
              <a:ahLst/>
              <a:cxnLst/>
              <a:rect l="l" t="t" r="r" b="b"/>
              <a:pathLst>
                <a:path w="4097" h="6124" extrusionOk="0">
                  <a:moveTo>
                    <a:pt x="1733" y="1492"/>
                  </a:moveTo>
                  <a:lnTo>
                    <a:pt x="1733" y="2343"/>
                  </a:lnTo>
                  <a:cubicBezTo>
                    <a:pt x="1733" y="2500"/>
                    <a:pt x="1796" y="2626"/>
                    <a:pt x="1922" y="2658"/>
                  </a:cubicBezTo>
                  <a:lnTo>
                    <a:pt x="3246" y="3225"/>
                  </a:lnTo>
                  <a:lnTo>
                    <a:pt x="2395" y="4611"/>
                  </a:lnTo>
                  <a:lnTo>
                    <a:pt x="2395" y="3729"/>
                  </a:lnTo>
                  <a:cubicBezTo>
                    <a:pt x="2395" y="3572"/>
                    <a:pt x="2332" y="3445"/>
                    <a:pt x="2206" y="3414"/>
                  </a:cubicBezTo>
                  <a:lnTo>
                    <a:pt x="851" y="2878"/>
                  </a:lnTo>
                  <a:lnTo>
                    <a:pt x="1733" y="1492"/>
                  </a:lnTo>
                  <a:close/>
                  <a:moveTo>
                    <a:pt x="2038" y="0"/>
                  </a:moveTo>
                  <a:cubicBezTo>
                    <a:pt x="1919" y="0"/>
                    <a:pt x="1814" y="47"/>
                    <a:pt x="1765" y="169"/>
                  </a:cubicBezTo>
                  <a:lnTo>
                    <a:pt x="64" y="2941"/>
                  </a:lnTo>
                  <a:cubicBezTo>
                    <a:pt x="32" y="3004"/>
                    <a:pt x="1" y="3130"/>
                    <a:pt x="32" y="3225"/>
                  </a:cubicBezTo>
                  <a:cubicBezTo>
                    <a:pt x="64" y="3288"/>
                    <a:pt x="158" y="3382"/>
                    <a:pt x="221" y="3414"/>
                  </a:cubicBezTo>
                  <a:lnTo>
                    <a:pt x="1733" y="4013"/>
                  </a:lnTo>
                  <a:lnTo>
                    <a:pt x="1733" y="5808"/>
                  </a:lnTo>
                  <a:cubicBezTo>
                    <a:pt x="1733" y="5966"/>
                    <a:pt x="1859" y="6092"/>
                    <a:pt x="1954" y="6123"/>
                  </a:cubicBezTo>
                  <a:lnTo>
                    <a:pt x="2049" y="6123"/>
                  </a:lnTo>
                  <a:cubicBezTo>
                    <a:pt x="2143" y="6123"/>
                    <a:pt x="2269" y="6092"/>
                    <a:pt x="2301" y="5966"/>
                  </a:cubicBezTo>
                  <a:lnTo>
                    <a:pt x="4002" y="3225"/>
                  </a:lnTo>
                  <a:cubicBezTo>
                    <a:pt x="4033" y="3130"/>
                    <a:pt x="4096" y="3004"/>
                    <a:pt x="4033" y="2941"/>
                  </a:cubicBezTo>
                  <a:cubicBezTo>
                    <a:pt x="4033" y="2878"/>
                    <a:pt x="3970" y="2784"/>
                    <a:pt x="3907" y="2752"/>
                  </a:cubicBezTo>
                  <a:lnTo>
                    <a:pt x="2395" y="2154"/>
                  </a:lnTo>
                  <a:lnTo>
                    <a:pt x="2395" y="358"/>
                  </a:lnTo>
                  <a:cubicBezTo>
                    <a:pt x="2395" y="169"/>
                    <a:pt x="2269" y="74"/>
                    <a:pt x="2143" y="11"/>
                  </a:cubicBezTo>
                  <a:cubicBezTo>
                    <a:pt x="2108" y="4"/>
                    <a:pt x="2072" y="0"/>
                    <a:pt x="20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79;p16">
            <a:extLst>
              <a:ext uri="{FF2B5EF4-FFF2-40B4-BE49-F238E27FC236}">
                <a16:creationId xmlns:a16="http://schemas.microsoft.com/office/drawing/2014/main" id="{EBEDE6E5-72DC-458D-9BE2-4E292D1E379A}"/>
              </a:ext>
            </a:extLst>
          </p:cNvPr>
          <p:cNvSpPr txBox="1"/>
          <p:nvPr/>
        </p:nvSpPr>
        <p:spPr>
          <a:xfrm>
            <a:off x="780048" y="398999"/>
            <a:ext cx="1592552" cy="63499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cs-CZ" sz="1200" dirty="0">
                <a:solidFill>
                  <a:srgbClr val="0099CC"/>
                </a:solidFill>
                <a:latin typeface="Fira Sans Extra Condensed"/>
                <a:ea typeface="Fira Sans Extra Condensed"/>
                <a:cs typeface="Fira Sans Extra Condensed"/>
                <a:sym typeface="Fira Sans Extra Condensed"/>
              </a:rPr>
              <a:t>A </a:t>
            </a:r>
            <a:r>
              <a:rPr lang="en-GB" sz="1200" dirty="0">
                <a:solidFill>
                  <a:srgbClr val="0099CC"/>
                </a:solidFill>
                <a:latin typeface="Fira Sans Extra Condensed"/>
                <a:ea typeface="Fira Sans Extra Condensed"/>
                <a:cs typeface="Fira Sans Extra Condensed"/>
                <a:sym typeface="Fira Sans Extra Condensed"/>
              </a:rPr>
              <a:t>TIP</a:t>
            </a:r>
            <a:r>
              <a:rPr lang="cs-CZ" sz="1200" dirty="0">
                <a:solidFill>
                  <a:srgbClr val="0099CC"/>
                </a:solidFill>
                <a:latin typeface="Fira Sans Extra Condensed"/>
                <a:ea typeface="Fira Sans Extra Condensed"/>
                <a:cs typeface="Fira Sans Extra Condensed"/>
                <a:sym typeface="Fira Sans Extra Condensed"/>
              </a:rPr>
              <a:t> </a:t>
            </a:r>
            <a:r>
              <a:rPr lang="cs-CZ" sz="1200" dirty="0" err="1">
                <a:solidFill>
                  <a:srgbClr val="0099CC"/>
                </a:solidFill>
                <a:latin typeface="Fira Sans Extra Condensed"/>
                <a:ea typeface="Fira Sans Extra Condensed"/>
                <a:cs typeface="Fira Sans Extra Condensed"/>
                <a:sym typeface="Fira Sans Extra Condensed"/>
              </a:rPr>
              <a:t>for</a:t>
            </a:r>
            <a:r>
              <a:rPr lang="cs-CZ" sz="1200" dirty="0">
                <a:solidFill>
                  <a:srgbClr val="0099CC"/>
                </a:solidFill>
                <a:latin typeface="Fira Sans Extra Condensed"/>
                <a:ea typeface="Fira Sans Extra Condensed"/>
                <a:cs typeface="Fira Sans Extra Condensed"/>
                <a:sym typeface="Fira Sans Extra Condensed"/>
              </a:rPr>
              <a:t> free online </a:t>
            </a:r>
            <a:r>
              <a:rPr lang="cs-CZ" sz="1200" dirty="0" err="1">
                <a:solidFill>
                  <a:srgbClr val="0099CC"/>
                </a:solidFill>
                <a:latin typeface="Fira Sans Extra Condensed"/>
                <a:ea typeface="Fira Sans Extra Condensed"/>
                <a:cs typeface="Fira Sans Extra Condensed"/>
                <a:sym typeface="Fira Sans Extra Condensed"/>
              </a:rPr>
              <a:t>tool</a:t>
            </a:r>
            <a:endParaRPr lang="en-GB" sz="1200" dirty="0">
              <a:solidFill>
                <a:srgbClr val="0099CC"/>
              </a:solidFill>
              <a:latin typeface="Fira Sans Extra Condensed"/>
              <a:ea typeface="Fira Sans Extra Condensed"/>
              <a:cs typeface="Fira Sans Extra Condensed"/>
              <a:sym typeface="Fira Sans Extra Condensed"/>
            </a:endParaRPr>
          </a:p>
          <a:p>
            <a:pPr marL="0" lvl="0" indent="0" rtl="0">
              <a:spcBef>
                <a:spcPts val="0"/>
              </a:spcBef>
              <a:spcAft>
                <a:spcPts val="0"/>
              </a:spcAft>
              <a:buNone/>
            </a:pPr>
            <a:endParaRPr lang="en-GB" sz="1200" dirty="0">
              <a:latin typeface="Fira Sans Extra Condensed"/>
              <a:ea typeface="Fira Sans Extra Condensed"/>
              <a:cs typeface="Fira Sans Extra Condensed"/>
              <a:sym typeface="Fira Sans Extra Condensed"/>
            </a:endParaRPr>
          </a:p>
        </p:txBody>
      </p:sp>
      <p:sp>
        <p:nvSpPr>
          <p:cNvPr id="16" name="TextBox 15">
            <a:extLst>
              <a:ext uri="{FF2B5EF4-FFF2-40B4-BE49-F238E27FC236}">
                <a16:creationId xmlns:a16="http://schemas.microsoft.com/office/drawing/2014/main" id="{FD07815F-1BCA-48F9-A6B9-03759D0AAE8A}"/>
              </a:ext>
            </a:extLst>
          </p:cNvPr>
          <p:cNvSpPr txBox="1"/>
          <p:nvPr/>
        </p:nvSpPr>
        <p:spPr>
          <a:xfrm>
            <a:off x="3088313" y="1192180"/>
            <a:ext cx="4572000" cy="307777"/>
          </a:xfrm>
          <a:prstGeom prst="rect">
            <a:avLst/>
          </a:prstGeom>
          <a:noFill/>
        </p:spPr>
        <p:txBody>
          <a:bodyPr wrap="square">
            <a:spAutoFit/>
          </a:bodyPr>
          <a:lstStyle/>
          <a:p>
            <a:r>
              <a:rPr lang="en-GB" dirty="0">
                <a:hlinkClick r:id="rId3"/>
              </a:rPr>
              <a:t>https://myidp.sciencecareers.org/</a:t>
            </a:r>
            <a:r>
              <a:rPr lang="cs-CZ" dirty="0"/>
              <a:t> </a:t>
            </a:r>
            <a:endParaRPr lang="en-GB" dirty="0"/>
          </a:p>
        </p:txBody>
      </p:sp>
    </p:spTree>
    <p:extLst>
      <p:ext uri="{BB962C8B-B14F-4D97-AF65-F5344CB8AC3E}">
        <p14:creationId xmlns:p14="http://schemas.microsoft.com/office/powerpoint/2010/main" val="726918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911"/>
        <p:cNvGrpSpPr/>
        <p:nvPr/>
      </p:nvGrpSpPr>
      <p:grpSpPr>
        <a:xfrm>
          <a:off x="0" y="0"/>
          <a:ext cx="0" cy="0"/>
          <a:chOff x="0" y="0"/>
          <a:chExt cx="0" cy="0"/>
        </a:xfrm>
      </p:grpSpPr>
      <p:sp>
        <p:nvSpPr>
          <p:cNvPr id="1913" name="Google Shape;1913;p46"/>
          <p:cNvSpPr txBox="1"/>
          <p:nvPr/>
        </p:nvSpPr>
        <p:spPr>
          <a:xfrm>
            <a:off x="2383588" y="4491128"/>
            <a:ext cx="4733091" cy="57641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cs-CZ" sz="1100" dirty="0" err="1">
                <a:solidFill>
                  <a:srgbClr val="FFFFFF"/>
                </a:solidFill>
              </a:rPr>
              <a:t>This</a:t>
            </a:r>
            <a:r>
              <a:rPr lang="cs-CZ" sz="1100" dirty="0">
                <a:solidFill>
                  <a:srgbClr val="FFFFFF"/>
                </a:solidFill>
              </a:rPr>
              <a:t> </a:t>
            </a:r>
            <a:r>
              <a:rPr lang="cs-CZ" sz="1100" dirty="0" err="1">
                <a:solidFill>
                  <a:srgbClr val="FFFFFF"/>
                </a:solidFill>
              </a:rPr>
              <a:t>presentation</a:t>
            </a:r>
            <a:r>
              <a:rPr lang="cs-CZ" sz="1100" dirty="0">
                <a:solidFill>
                  <a:srgbClr val="FFFFFF"/>
                </a:solidFill>
              </a:rPr>
              <a:t> </a:t>
            </a:r>
            <a:r>
              <a:rPr lang="cs-CZ" sz="1100" dirty="0" err="1">
                <a:solidFill>
                  <a:srgbClr val="FFFFFF"/>
                </a:solidFill>
              </a:rPr>
              <a:t>template</a:t>
            </a:r>
            <a:r>
              <a:rPr lang="cs-CZ" sz="1100" dirty="0">
                <a:solidFill>
                  <a:srgbClr val="FFFFFF"/>
                </a:solidFill>
              </a:rPr>
              <a:t> </a:t>
            </a:r>
            <a:r>
              <a:rPr lang="cs-CZ" sz="1100" dirty="0" err="1">
                <a:solidFill>
                  <a:srgbClr val="FFFFFF"/>
                </a:solidFill>
              </a:rPr>
              <a:t>was</a:t>
            </a:r>
            <a:r>
              <a:rPr lang="cs-CZ" sz="1100" dirty="0">
                <a:solidFill>
                  <a:srgbClr val="FFFFFF"/>
                </a:solidFill>
              </a:rPr>
              <a:t> </a:t>
            </a:r>
            <a:r>
              <a:rPr lang="cs-CZ" sz="1100" dirty="0" err="1">
                <a:solidFill>
                  <a:srgbClr val="FFFFFF"/>
                </a:solidFill>
              </a:rPr>
              <a:t>created</a:t>
            </a:r>
            <a:r>
              <a:rPr lang="cs-CZ" sz="1100" dirty="0">
                <a:solidFill>
                  <a:srgbClr val="FFFFFF"/>
                </a:solidFill>
              </a:rPr>
              <a:t> by </a:t>
            </a:r>
            <a:r>
              <a:rPr lang="en-GB" sz="1100" b="1" u="sng" dirty="0" err="1">
                <a:solidFill>
                  <a:srgbClr val="869FB2"/>
                </a:solidFill>
              </a:rPr>
              <a:t>S</a:t>
            </a:r>
            <a:r>
              <a:rPr lang="en-GB" sz="1100" b="1" u="sng" dirty="0" err="1">
                <a:solidFill>
                  <a:srgbClr val="869FB2"/>
                </a:solidFill>
                <a:hlinkClick r:id="rId3">
                  <a:extLst>
                    <a:ext uri="{A12FA001-AC4F-418D-AE19-62706E023703}">
                      <ahyp:hlinkClr xmlns:ahyp="http://schemas.microsoft.com/office/drawing/2018/hyperlinkcolor" val="tx"/>
                    </a:ext>
                  </a:extLst>
                </a:hlinkClick>
              </a:rPr>
              <a:t>lidesgo</a:t>
            </a:r>
            <a:r>
              <a:rPr lang="en-GB" sz="1100" dirty="0">
                <a:solidFill>
                  <a:srgbClr val="435D74"/>
                </a:solidFill>
              </a:rPr>
              <a:t> </a:t>
            </a:r>
            <a:r>
              <a:rPr lang="en-GB" sz="1100" dirty="0">
                <a:solidFill>
                  <a:srgbClr val="FFFFFF"/>
                </a:solidFill>
              </a:rPr>
              <a:t>and</a:t>
            </a:r>
            <a:r>
              <a:rPr lang="en-GB" sz="1100" dirty="0">
                <a:solidFill>
                  <a:srgbClr val="435D74"/>
                </a:solidFill>
              </a:rPr>
              <a:t> </a:t>
            </a:r>
            <a:r>
              <a:rPr lang="en-GB" sz="1100" b="1" u="sng" dirty="0" err="1">
                <a:solidFill>
                  <a:srgbClr val="869FB2"/>
                </a:solidFill>
                <a:hlinkClick r:id="rId4">
                  <a:extLst>
                    <a:ext uri="{A12FA001-AC4F-418D-AE19-62706E023703}">
                      <ahyp:hlinkClr xmlns:ahyp="http://schemas.microsoft.com/office/drawing/2018/hyperlinkcolor" val="tx"/>
                    </a:ext>
                  </a:extLst>
                </a:hlinkClick>
              </a:rPr>
              <a:t>Freepik</a:t>
            </a:r>
            <a:r>
              <a:rPr lang="cs-CZ" sz="1100" dirty="0">
                <a:solidFill>
                  <a:schemeClr val="bg1"/>
                </a:solidFill>
              </a:rPr>
              <a:t>.</a:t>
            </a:r>
            <a:endParaRPr sz="1100" dirty="0">
              <a:solidFill>
                <a:srgbClr val="435D74"/>
              </a:solidFill>
            </a:endParaRPr>
          </a:p>
          <a:p>
            <a:pPr marL="0" lvl="0" indent="0" algn="ctr" rtl="0">
              <a:lnSpc>
                <a:spcPct val="115000"/>
              </a:lnSpc>
              <a:spcBef>
                <a:spcPts val="0"/>
              </a:spcBef>
              <a:spcAft>
                <a:spcPts val="0"/>
              </a:spcAft>
              <a:buNone/>
            </a:pPr>
            <a:endParaRPr sz="1100" dirty="0">
              <a:solidFill>
                <a:srgbClr val="435D74"/>
              </a:solidFill>
            </a:endParaRPr>
          </a:p>
          <a:p>
            <a:pPr marL="0" lvl="0" indent="0" algn="l" rtl="0">
              <a:lnSpc>
                <a:spcPct val="115000"/>
              </a:lnSpc>
              <a:spcBef>
                <a:spcPts val="0"/>
              </a:spcBef>
              <a:spcAft>
                <a:spcPts val="0"/>
              </a:spcAft>
              <a:buNone/>
            </a:pPr>
            <a:endParaRPr sz="1100" dirty="0">
              <a:solidFill>
                <a:srgbClr val="435D7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p32"/>
          <p:cNvSpPr txBox="1">
            <a:spLocks noGrp="1"/>
          </p:cNvSpPr>
          <p:nvPr>
            <p:ph type="title"/>
          </p:nvPr>
        </p:nvSpPr>
        <p:spPr>
          <a:xfrm>
            <a:off x="411250" y="445025"/>
            <a:ext cx="8321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dirty="0" err="1"/>
              <a:t>Career</a:t>
            </a:r>
            <a:r>
              <a:rPr lang="cs-CZ" dirty="0"/>
              <a:t> </a:t>
            </a:r>
            <a:r>
              <a:rPr lang="cs-CZ" dirty="0" err="1"/>
              <a:t>Planning</a:t>
            </a:r>
            <a:r>
              <a:rPr lang="cs-CZ" dirty="0"/>
              <a:t> </a:t>
            </a:r>
            <a:r>
              <a:rPr lang="cs-CZ" dirty="0" err="1"/>
              <a:t>Timeline</a:t>
            </a:r>
            <a:r>
              <a:rPr lang="cs-CZ" dirty="0"/>
              <a:t> </a:t>
            </a:r>
            <a:r>
              <a:rPr lang="cs-CZ" dirty="0" err="1"/>
              <a:t>for</a:t>
            </a:r>
            <a:r>
              <a:rPr lang="cs-CZ" dirty="0"/>
              <a:t> </a:t>
            </a:r>
            <a:r>
              <a:rPr lang="cs-CZ" dirty="0" err="1"/>
              <a:t>Doctoral</a:t>
            </a:r>
            <a:r>
              <a:rPr lang="cs-CZ" dirty="0"/>
              <a:t> </a:t>
            </a:r>
            <a:r>
              <a:rPr lang="cs-CZ" dirty="0" err="1"/>
              <a:t>Researchers</a:t>
            </a:r>
            <a:endParaRPr dirty="0"/>
          </a:p>
        </p:txBody>
      </p:sp>
      <p:sp>
        <p:nvSpPr>
          <p:cNvPr id="1056" name="Google Shape;1056;p32"/>
          <p:cNvSpPr/>
          <p:nvPr/>
        </p:nvSpPr>
        <p:spPr>
          <a:xfrm>
            <a:off x="579225" y="2264000"/>
            <a:ext cx="7351645" cy="2391107"/>
          </a:xfrm>
          <a:custGeom>
            <a:avLst/>
            <a:gdLst/>
            <a:ahLst/>
            <a:cxnLst/>
            <a:rect l="l" t="t" r="r" b="b"/>
            <a:pathLst>
              <a:path w="225857" h="146919" extrusionOk="0">
                <a:moveTo>
                  <a:pt x="197538" y="3343"/>
                </a:moveTo>
                <a:cubicBezTo>
                  <a:pt x="198976" y="2573"/>
                  <a:pt x="206714" y="1945"/>
                  <a:pt x="215688" y="1621"/>
                </a:cubicBezTo>
                <a:cubicBezTo>
                  <a:pt x="217166" y="1581"/>
                  <a:pt x="220650" y="1439"/>
                  <a:pt x="224641" y="1216"/>
                </a:cubicBezTo>
                <a:lnTo>
                  <a:pt x="224641" y="1"/>
                </a:lnTo>
                <a:cubicBezTo>
                  <a:pt x="214148" y="345"/>
                  <a:pt x="192839" y="1074"/>
                  <a:pt x="189962" y="2695"/>
                </a:cubicBezTo>
                <a:cubicBezTo>
                  <a:pt x="186620" y="4579"/>
                  <a:pt x="192859" y="5409"/>
                  <a:pt x="199625" y="7050"/>
                </a:cubicBezTo>
                <a:cubicBezTo>
                  <a:pt x="206755" y="8792"/>
                  <a:pt x="214270" y="9339"/>
                  <a:pt x="211677" y="11000"/>
                </a:cubicBezTo>
                <a:cubicBezTo>
                  <a:pt x="208841" y="12823"/>
                  <a:pt x="197498" y="12681"/>
                  <a:pt x="185506" y="12985"/>
                </a:cubicBezTo>
                <a:cubicBezTo>
                  <a:pt x="173535" y="13289"/>
                  <a:pt x="160490" y="13836"/>
                  <a:pt x="154069" y="16307"/>
                </a:cubicBezTo>
                <a:cubicBezTo>
                  <a:pt x="146898" y="19062"/>
                  <a:pt x="153967" y="21999"/>
                  <a:pt x="161259" y="25037"/>
                </a:cubicBezTo>
                <a:cubicBezTo>
                  <a:pt x="169605" y="28522"/>
                  <a:pt x="178031" y="32046"/>
                  <a:pt x="171306" y="36361"/>
                </a:cubicBezTo>
                <a:cubicBezTo>
                  <a:pt x="163569" y="41323"/>
                  <a:pt x="146736" y="41263"/>
                  <a:pt x="127999" y="41202"/>
                </a:cubicBezTo>
                <a:cubicBezTo>
                  <a:pt x="109606" y="41121"/>
                  <a:pt x="89634" y="41060"/>
                  <a:pt x="72153" y="47765"/>
                </a:cubicBezTo>
                <a:cubicBezTo>
                  <a:pt x="51026" y="55867"/>
                  <a:pt x="49304" y="67110"/>
                  <a:pt x="47258" y="80418"/>
                </a:cubicBezTo>
                <a:cubicBezTo>
                  <a:pt x="44564" y="97919"/>
                  <a:pt x="41303" y="119168"/>
                  <a:pt x="0" y="146493"/>
                </a:cubicBezTo>
                <a:lnTo>
                  <a:pt x="2573" y="146919"/>
                </a:lnTo>
                <a:lnTo>
                  <a:pt x="45921" y="146919"/>
                </a:lnTo>
                <a:cubicBezTo>
                  <a:pt x="69317" y="117547"/>
                  <a:pt x="68142" y="95509"/>
                  <a:pt x="67372" y="81329"/>
                </a:cubicBezTo>
                <a:cubicBezTo>
                  <a:pt x="66663" y="67920"/>
                  <a:pt x="66177" y="58967"/>
                  <a:pt x="83071" y="51755"/>
                </a:cubicBezTo>
                <a:cubicBezTo>
                  <a:pt x="97432" y="45638"/>
                  <a:pt x="113658" y="45780"/>
                  <a:pt x="133245" y="45942"/>
                </a:cubicBezTo>
                <a:cubicBezTo>
                  <a:pt x="154129" y="46144"/>
                  <a:pt x="179004" y="46367"/>
                  <a:pt x="187856" y="39278"/>
                </a:cubicBezTo>
                <a:cubicBezTo>
                  <a:pt x="195209" y="33383"/>
                  <a:pt x="182062" y="28481"/>
                  <a:pt x="172441" y="24896"/>
                </a:cubicBezTo>
                <a:cubicBezTo>
                  <a:pt x="164399" y="21857"/>
                  <a:pt x="158221" y="19244"/>
                  <a:pt x="163791" y="17279"/>
                </a:cubicBezTo>
                <a:cubicBezTo>
                  <a:pt x="169362" y="15314"/>
                  <a:pt x="179186" y="15071"/>
                  <a:pt x="191522" y="14788"/>
                </a:cubicBezTo>
                <a:cubicBezTo>
                  <a:pt x="204445" y="14484"/>
                  <a:pt x="220063" y="14261"/>
                  <a:pt x="223122" y="11810"/>
                </a:cubicBezTo>
                <a:cubicBezTo>
                  <a:pt x="225856" y="9623"/>
                  <a:pt x="214574" y="7880"/>
                  <a:pt x="206451" y="6604"/>
                </a:cubicBezTo>
                <a:cubicBezTo>
                  <a:pt x="199280" y="5470"/>
                  <a:pt x="195006" y="4700"/>
                  <a:pt x="197538" y="3343"/>
                </a:cubicBezTo>
                <a:close/>
              </a:path>
            </a:pathLst>
          </a:custGeom>
          <a:gradFill>
            <a:gsLst>
              <a:gs pos="0">
                <a:schemeClr val="accent1"/>
              </a:gs>
              <a:gs pos="17000">
                <a:schemeClr val="accent2"/>
              </a:gs>
              <a:gs pos="37000">
                <a:schemeClr val="accent3"/>
              </a:gs>
              <a:gs pos="60000">
                <a:schemeClr val="accent4"/>
              </a:gs>
              <a:gs pos="84000">
                <a:schemeClr val="accent5"/>
              </a:gs>
              <a:gs pos="100000">
                <a:schemeClr val="accent6"/>
              </a:gs>
            </a:gsLst>
            <a:lin ang="0" scaled="0"/>
          </a:gradFill>
          <a:ln>
            <a:noFill/>
          </a:ln>
          <a:effectLst>
            <a:outerShdw blurRad="57150" dist="47625"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txBox="1"/>
          <p:nvPr/>
        </p:nvSpPr>
        <p:spPr>
          <a:xfrm>
            <a:off x="559024" y="1177409"/>
            <a:ext cx="2595394" cy="1571928"/>
          </a:xfrm>
          <a:prstGeom prst="rect">
            <a:avLst/>
          </a:prstGeom>
          <a:noFill/>
          <a:ln>
            <a:noFill/>
          </a:ln>
        </p:spPr>
        <p:txBody>
          <a:bodyPr spcFirstLastPara="1" wrap="square" lIns="91425" tIns="91425" rIns="91425" bIns="91425" anchor="t" anchorCtr="0">
            <a:noAutofit/>
          </a:bodyPr>
          <a:lstStyle/>
          <a:p>
            <a:pPr lvl="0"/>
            <a:r>
              <a:rPr lang="en-US" sz="1200" dirty="0">
                <a:solidFill>
                  <a:schemeClr val="dk1"/>
                </a:solidFill>
                <a:latin typeface="Fira Sans Extra Condensed"/>
                <a:ea typeface="Fira Sans Extra Condensed"/>
                <a:cs typeface="Fira Sans Extra Condensed"/>
                <a:sym typeface="Fira Sans Extra Condensed"/>
              </a:rPr>
              <a:t>PhD study program is an intensive and demanding journey that requires dedication, perseverance, and strategic planning. As a PhD candidate, it is essential to have a clear career development plan that outlines goals, milestones, and strategies for each year of study. </a:t>
            </a:r>
            <a:endParaRPr sz="1200" dirty="0">
              <a:solidFill>
                <a:schemeClr val="dk1"/>
              </a:solidFill>
              <a:latin typeface="Fira Sans Extra Condensed"/>
              <a:ea typeface="Fira Sans Extra Condensed"/>
              <a:cs typeface="Fira Sans Extra Condensed"/>
              <a:sym typeface="Fira Sans Extra Condensed"/>
            </a:endParaRPr>
          </a:p>
        </p:txBody>
      </p:sp>
      <p:grpSp>
        <p:nvGrpSpPr>
          <p:cNvPr id="2" name="Skupina 1"/>
          <p:cNvGrpSpPr/>
          <p:nvPr/>
        </p:nvGrpSpPr>
        <p:grpSpPr>
          <a:xfrm>
            <a:off x="617127" y="3062554"/>
            <a:ext cx="1512840" cy="1445150"/>
            <a:chOff x="636900" y="1372825"/>
            <a:chExt cx="1512840" cy="1445150"/>
          </a:xfrm>
        </p:grpSpPr>
        <p:cxnSp>
          <p:nvCxnSpPr>
            <p:cNvPr id="1058" name="Google Shape;1058;p32"/>
            <p:cNvCxnSpPr>
              <a:stCxn id="1059" idx="4"/>
            </p:cNvCxnSpPr>
            <p:nvPr/>
          </p:nvCxnSpPr>
          <p:spPr>
            <a:xfrm>
              <a:off x="1047200" y="2097975"/>
              <a:ext cx="0" cy="720000"/>
            </a:xfrm>
            <a:prstGeom prst="straightConnector1">
              <a:avLst/>
            </a:prstGeom>
            <a:noFill/>
            <a:ln w="28575" cap="flat" cmpd="sng">
              <a:solidFill>
                <a:schemeClr val="accent1"/>
              </a:solidFill>
              <a:prstDash val="solid"/>
              <a:round/>
              <a:headEnd type="none" w="med" len="med"/>
              <a:tailEnd type="oval" w="med" len="med"/>
            </a:ln>
            <a:effectLst>
              <a:outerShdw blurRad="57150" algn="bl" rotWithShape="0">
                <a:srgbClr val="000000">
                  <a:alpha val="34000"/>
                </a:srgbClr>
              </a:outerShdw>
            </a:effectLst>
          </p:spPr>
        </p:cxnSp>
        <p:grpSp>
          <p:nvGrpSpPr>
            <p:cNvPr id="1060" name="Google Shape;1060;p32"/>
            <p:cNvGrpSpPr/>
            <p:nvPr/>
          </p:nvGrpSpPr>
          <p:grpSpPr>
            <a:xfrm>
              <a:off x="636900" y="1372825"/>
              <a:ext cx="820500" cy="820500"/>
              <a:chOff x="3403200" y="1694625"/>
              <a:chExt cx="820500" cy="820500"/>
            </a:xfrm>
          </p:grpSpPr>
          <p:sp>
            <p:nvSpPr>
              <p:cNvPr id="1061" name="Google Shape;1061;p32"/>
              <p:cNvSpPr/>
              <p:nvPr/>
            </p:nvSpPr>
            <p:spPr>
              <a:xfrm>
                <a:off x="3403200" y="1694625"/>
                <a:ext cx="820500" cy="820500"/>
              </a:xfrm>
              <a:prstGeom prst="ellipse">
                <a:avLst/>
              </a:prstGeom>
              <a:gradFill>
                <a:gsLst>
                  <a:gs pos="0">
                    <a:schemeClr val="accent1"/>
                  </a:gs>
                  <a:gs pos="100000">
                    <a:schemeClr val="accent2"/>
                  </a:gs>
                </a:gsLst>
                <a:lin ang="0" scaled="0"/>
              </a:gra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3498650" y="1790075"/>
                <a:ext cx="629700" cy="629700"/>
              </a:xfrm>
              <a:prstGeom prst="ellipse">
                <a:avLst/>
              </a:prstGeom>
              <a:solidFill>
                <a:schemeClr val="lt1"/>
              </a:soli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2"/>
            <p:cNvSpPr txBox="1"/>
            <p:nvPr/>
          </p:nvSpPr>
          <p:spPr>
            <a:xfrm>
              <a:off x="709740" y="1556529"/>
              <a:ext cx="1440000" cy="2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sz="1700" dirty="0" err="1">
                  <a:solidFill>
                    <a:schemeClr val="accent2"/>
                  </a:solidFill>
                  <a:latin typeface="Fira Sans Extra Condensed Medium"/>
                  <a:ea typeface="Fira Sans Extra Condensed Medium"/>
                  <a:cs typeface="Fira Sans Extra Condensed Medium"/>
                  <a:sym typeface="Fira Sans Extra Condensed Medium"/>
                </a:rPr>
                <a:t>Year</a:t>
              </a:r>
              <a:r>
                <a:rPr lang="cs-CZ" sz="1700" dirty="0">
                  <a:solidFill>
                    <a:schemeClr val="accent2"/>
                  </a:solidFill>
                  <a:latin typeface="Fira Sans Extra Condensed Medium"/>
                  <a:ea typeface="Fira Sans Extra Condensed Medium"/>
                  <a:cs typeface="Fira Sans Extra Condensed Medium"/>
                  <a:sym typeface="Fira Sans Extra Condensed Medium"/>
                </a:rPr>
                <a:t> 1</a:t>
              </a:r>
              <a:endParaRPr sz="1700" dirty="0">
                <a:solidFill>
                  <a:schemeClr val="accent2"/>
                </a:solidFill>
                <a:latin typeface="Fira Sans Extra Condensed Medium"/>
                <a:ea typeface="Fira Sans Extra Condensed Medium"/>
                <a:cs typeface="Fira Sans Extra Condensed Medium"/>
                <a:sym typeface="Fira Sans Extra Condensed Medium"/>
              </a:endParaRPr>
            </a:p>
          </p:txBody>
        </p:sp>
      </p:grpSp>
      <p:grpSp>
        <p:nvGrpSpPr>
          <p:cNvPr id="1064" name="Google Shape;1064;p32"/>
          <p:cNvGrpSpPr/>
          <p:nvPr/>
        </p:nvGrpSpPr>
        <p:grpSpPr>
          <a:xfrm>
            <a:off x="3564617" y="1334145"/>
            <a:ext cx="820500" cy="1619750"/>
            <a:chOff x="636900" y="1800750"/>
            <a:chExt cx="820500" cy="1619750"/>
          </a:xfrm>
        </p:grpSpPr>
        <p:cxnSp>
          <p:nvCxnSpPr>
            <p:cNvPr id="1065" name="Google Shape;1065;p32"/>
            <p:cNvCxnSpPr>
              <a:stCxn id="1066" idx="4"/>
            </p:cNvCxnSpPr>
            <p:nvPr/>
          </p:nvCxnSpPr>
          <p:spPr>
            <a:xfrm>
              <a:off x="1047200" y="2525900"/>
              <a:ext cx="0" cy="894600"/>
            </a:xfrm>
            <a:prstGeom prst="straightConnector1">
              <a:avLst/>
            </a:prstGeom>
            <a:noFill/>
            <a:ln w="28575" cap="flat" cmpd="sng">
              <a:solidFill>
                <a:schemeClr val="accent3"/>
              </a:solidFill>
              <a:prstDash val="solid"/>
              <a:round/>
              <a:headEnd type="none" w="med" len="med"/>
              <a:tailEnd type="oval" w="med" len="med"/>
            </a:ln>
            <a:effectLst>
              <a:outerShdw blurRad="57150" algn="bl" rotWithShape="0">
                <a:srgbClr val="000000">
                  <a:alpha val="34000"/>
                </a:srgbClr>
              </a:outerShdw>
            </a:effectLst>
          </p:spPr>
        </p:cxnSp>
        <p:grpSp>
          <p:nvGrpSpPr>
            <p:cNvPr id="1067" name="Google Shape;1067;p32"/>
            <p:cNvGrpSpPr/>
            <p:nvPr/>
          </p:nvGrpSpPr>
          <p:grpSpPr>
            <a:xfrm>
              <a:off x="636900" y="1800750"/>
              <a:ext cx="820500" cy="820500"/>
              <a:chOff x="3403200" y="1694625"/>
              <a:chExt cx="820500" cy="820500"/>
            </a:xfrm>
          </p:grpSpPr>
          <p:sp>
            <p:nvSpPr>
              <p:cNvPr id="1068" name="Google Shape;1068;p32"/>
              <p:cNvSpPr/>
              <p:nvPr/>
            </p:nvSpPr>
            <p:spPr>
              <a:xfrm>
                <a:off x="3403200" y="1694625"/>
                <a:ext cx="820500" cy="820500"/>
              </a:xfrm>
              <a:prstGeom prst="ellipse">
                <a:avLst/>
              </a:prstGeom>
              <a:gradFill>
                <a:gsLst>
                  <a:gs pos="0">
                    <a:schemeClr val="accent3"/>
                  </a:gs>
                  <a:gs pos="100000">
                    <a:schemeClr val="accent4"/>
                  </a:gs>
                </a:gsLst>
                <a:lin ang="0" scaled="0"/>
              </a:gra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3498650" y="1790075"/>
                <a:ext cx="629700" cy="629700"/>
              </a:xfrm>
              <a:prstGeom prst="ellipse">
                <a:avLst/>
              </a:prstGeom>
              <a:solidFill>
                <a:schemeClr val="lt1"/>
              </a:soli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70" name="Google Shape;1070;p32"/>
          <p:cNvSpPr txBox="1"/>
          <p:nvPr/>
        </p:nvSpPr>
        <p:spPr>
          <a:xfrm>
            <a:off x="3629387" y="1517849"/>
            <a:ext cx="1440000" cy="2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sz="1700" dirty="0" err="1">
                <a:solidFill>
                  <a:schemeClr val="accent4"/>
                </a:solidFill>
                <a:latin typeface="Fira Sans Extra Condensed Medium"/>
                <a:ea typeface="Fira Sans Extra Condensed Medium"/>
                <a:cs typeface="Fira Sans Extra Condensed Medium"/>
                <a:sym typeface="Fira Sans Extra Condensed Medium"/>
              </a:rPr>
              <a:t>Year</a:t>
            </a:r>
            <a:r>
              <a:rPr lang="cs-CZ" sz="1700" dirty="0">
                <a:solidFill>
                  <a:schemeClr val="accent4"/>
                </a:solidFill>
                <a:latin typeface="Fira Sans Extra Condensed Medium"/>
                <a:ea typeface="Fira Sans Extra Condensed Medium"/>
                <a:cs typeface="Fira Sans Extra Condensed Medium"/>
                <a:sym typeface="Fira Sans Extra Condensed Medium"/>
              </a:rPr>
              <a:t> 2</a:t>
            </a:r>
            <a:endParaRPr sz="1700" dirty="0">
              <a:solidFill>
                <a:schemeClr val="accent4"/>
              </a:solidFill>
              <a:latin typeface="Fira Sans Extra Condensed Medium"/>
              <a:ea typeface="Fira Sans Extra Condensed Medium"/>
              <a:cs typeface="Fira Sans Extra Condensed Medium"/>
              <a:sym typeface="Fira Sans Extra Condensed Medium"/>
            </a:endParaRPr>
          </a:p>
        </p:txBody>
      </p:sp>
      <p:grpSp>
        <p:nvGrpSpPr>
          <p:cNvPr id="4" name="Skupina 3"/>
          <p:cNvGrpSpPr/>
          <p:nvPr/>
        </p:nvGrpSpPr>
        <p:grpSpPr>
          <a:xfrm>
            <a:off x="4943359" y="1177409"/>
            <a:ext cx="1495615" cy="1714850"/>
            <a:chOff x="4156840" y="1240550"/>
            <a:chExt cx="1495615" cy="1714850"/>
          </a:xfrm>
        </p:grpSpPr>
        <p:grpSp>
          <p:nvGrpSpPr>
            <p:cNvPr id="1071" name="Google Shape;1071;p32"/>
            <p:cNvGrpSpPr/>
            <p:nvPr/>
          </p:nvGrpSpPr>
          <p:grpSpPr>
            <a:xfrm>
              <a:off x="4831955" y="1240550"/>
              <a:ext cx="820500" cy="1714850"/>
              <a:chOff x="636900" y="1800750"/>
              <a:chExt cx="820500" cy="1714850"/>
            </a:xfrm>
          </p:grpSpPr>
          <p:cxnSp>
            <p:nvCxnSpPr>
              <p:cNvPr id="1072" name="Google Shape;1072;p32"/>
              <p:cNvCxnSpPr>
                <a:stCxn id="1073" idx="4"/>
              </p:cNvCxnSpPr>
              <p:nvPr/>
            </p:nvCxnSpPr>
            <p:spPr>
              <a:xfrm>
                <a:off x="1047200" y="2525900"/>
                <a:ext cx="0" cy="989700"/>
              </a:xfrm>
              <a:prstGeom prst="straightConnector1">
                <a:avLst/>
              </a:prstGeom>
              <a:noFill/>
              <a:ln w="28575" cap="flat" cmpd="sng">
                <a:solidFill>
                  <a:schemeClr val="accent5"/>
                </a:solidFill>
                <a:prstDash val="solid"/>
                <a:round/>
                <a:headEnd type="none" w="med" len="med"/>
                <a:tailEnd type="oval" w="med" len="med"/>
              </a:ln>
              <a:effectLst>
                <a:outerShdw blurRad="57150" algn="bl" rotWithShape="0">
                  <a:srgbClr val="000000">
                    <a:alpha val="34000"/>
                  </a:srgbClr>
                </a:outerShdw>
              </a:effectLst>
            </p:spPr>
          </p:cxnSp>
          <p:grpSp>
            <p:nvGrpSpPr>
              <p:cNvPr id="1074" name="Google Shape;1074;p32"/>
              <p:cNvGrpSpPr/>
              <p:nvPr/>
            </p:nvGrpSpPr>
            <p:grpSpPr>
              <a:xfrm>
                <a:off x="636900" y="1800750"/>
                <a:ext cx="820500" cy="820500"/>
                <a:chOff x="3403200" y="1694625"/>
                <a:chExt cx="820500" cy="820500"/>
              </a:xfrm>
            </p:grpSpPr>
            <p:sp>
              <p:nvSpPr>
                <p:cNvPr id="1075" name="Google Shape;1075;p32"/>
                <p:cNvSpPr/>
                <p:nvPr/>
              </p:nvSpPr>
              <p:spPr>
                <a:xfrm>
                  <a:off x="3403200" y="1694625"/>
                  <a:ext cx="820500" cy="820500"/>
                </a:xfrm>
                <a:prstGeom prst="ellipse">
                  <a:avLst/>
                </a:prstGeom>
                <a:gradFill>
                  <a:gsLst>
                    <a:gs pos="0">
                      <a:schemeClr val="accent4"/>
                    </a:gs>
                    <a:gs pos="100000">
                      <a:schemeClr val="accent5"/>
                    </a:gs>
                  </a:gsLst>
                  <a:lin ang="0" scaled="0"/>
                </a:gra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3498650" y="1790075"/>
                  <a:ext cx="629700" cy="629700"/>
                </a:xfrm>
                <a:prstGeom prst="ellipse">
                  <a:avLst/>
                </a:prstGeom>
                <a:solidFill>
                  <a:schemeClr val="lt1"/>
                </a:soli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77" name="Google Shape;1077;p32"/>
            <p:cNvSpPr txBox="1"/>
            <p:nvPr/>
          </p:nvSpPr>
          <p:spPr>
            <a:xfrm>
              <a:off x="4156840" y="1417708"/>
              <a:ext cx="1440000" cy="28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cs-CZ" sz="1700" dirty="0" err="1">
                  <a:solidFill>
                    <a:schemeClr val="accent5"/>
                  </a:solidFill>
                  <a:latin typeface="Fira Sans Extra Condensed Medium"/>
                  <a:ea typeface="Fira Sans Extra Condensed Medium"/>
                  <a:cs typeface="Fira Sans Extra Condensed Medium"/>
                  <a:sym typeface="Fira Sans Extra Condensed Medium"/>
                </a:rPr>
                <a:t>Year</a:t>
              </a:r>
              <a:r>
                <a:rPr lang="cs-CZ" sz="1700" dirty="0">
                  <a:solidFill>
                    <a:schemeClr val="accent5"/>
                  </a:solidFill>
                  <a:latin typeface="Fira Sans Extra Condensed Medium"/>
                  <a:ea typeface="Fira Sans Extra Condensed Medium"/>
                  <a:cs typeface="Fira Sans Extra Condensed Medium"/>
                  <a:sym typeface="Fira Sans Extra Condensed Medium"/>
                </a:rPr>
                <a:t> 3</a:t>
              </a:r>
              <a:endParaRPr sz="1700" dirty="0">
                <a:solidFill>
                  <a:schemeClr val="accent5"/>
                </a:solidFill>
                <a:latin typeface="Fira Sans Extra Condensed Medium"/>
                <a:ea typeface="Fira Sans Extra Condensed Medium"/>
                <a:cs typeface="Fira Sans Extra Condensed Medium"/>
                <a:sym typeface="Fira Sans Extra Condensed Medium"/>
              </a:endParaRPr>
            </a:p>
          </p:txBody>
        </p:sp>
      </p:grpSp>
      <p:grpSp>
        <p:nvGrpSpPr>
          <p:cNvPr id="3" name="Skupina 2"/>
          <p:cNvGrpSpPr/>
          <p:nvPr/>
        </p:nvGrpSpPr>
        <p:grpSpPr>
          <a:xfrm>
            <a:off x="7138883" y="978169"/>
            <a:ext cx="820800" cy="1445370"/>
            <a:chOff x="7153621" y="173290"/>
            <a:chExt cx="820800" cy="1445370"/>
          </a:xfrm>
        </p:grpSpPr>
        <p:cxnSp>
          <p:nvCxnSpPr>
            <p:cNvPr id="1079" name="Google Shape;1079;p32"/>
            <p:cNvCxnSpPr>
              <a:stCxn id="1080" idx="4"/>
            </p:cNvCxnSpPr>
            <p:nvPr/>
          </p:nvCxnSpPr>
          <p:spPr>
            <a:xfrm>
              <a:off x="7564267" y="898660"/>
              <a:ext cx="0" cy="720000"/>
            </a:xfrm>
            <a:prstGeom prst="straightConnector1">
              <a:avLst/>
            </a:prstGeom>
            <a:noFill/>
            <a:ln w="28575" cap="flat" cmpd="sng">
              <a:solidFill>
                <a:schemeClr val="accent6"/>
              </a:solidFill>
              <a:prstDash val="solid"/>
              <a:round/>
              <a:headEnd type="none" w="med" len="med"/>
              <a:tailEnd type="oval" w="med" len="med"/>
            </a:ln>
            <a:effectLst>
              <a:outerShdw blurRad="57150" algn="bl" rotWithShape="0">
                <a:srgbClr val="000000">
                  <a:alpha val="34000"/>
                </a:srgbClr>
              </a:outerShdw>
            </a:effectLst>
          </p:spPr>
        </p:cxnSp>
        <p:grpSp>
          <p:nvGrpSpPr>
            <p:cNvPr id="1081" name="Google Shape;1081;p32"/>
            <p:cNvGrpSpPr/>
            <p:nvPr/>
          </p:nvGrpSpPr>
          <p:grpSpPr>
            <a:xfrm>
              <a:off x="7153621" y="173290"/>
              <a:ext cx="820800" cy="820800"/>
              <a:chOff x="3402854" y="1694405"/>
              <a:chExt cx="820800" cy="820800"/>
            </a:xfrm>
          </p:grpSpPr>
          <p:sp>
            <p:nvSpPr>
              <p:cNvPr id="1082" name="Google Shape;1082;p32"/>
              <p:cNvSpPr/>
              <p:nvPr/>
            </p:nvSpPr>
            <p:spPr>
              <a:xfrm rot="10800000">
                <a:off x="3402854" y="1694405"/>
                <a:ext cx="820800" cy="820800"/>
              </a:xfrm>
              <a:prstGeom prst="ellipse">
                <a:avLst/>
              </a:prstGeom>
              <a:gradFill>
                <a:gsLst>
                  <a:gs pos="0">
                    <a:schemeClr val="accent4"/>
                  </a:gs>
                  <a:gs pos="100000">
                    <a:schemeClr val="accent6"/>
                  </a:gs>
                </a:gsLst>
                <a:lin ang="0" scaled="0"/>
              </a:gra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3498650" y="1790075"/>
                <a:ext cx="629700" cy="629700"/>
              </a:xfrm>
              <a:prstGeom prst="ellipse">
                <a:avLst/>
              </a:prstGeom>
              <a:solidFill>
                <a:schemeClr val="lt1"/>
              </a:soli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4" name="Google Shape;1084;p32"/>
          <p:cNvSpPr txBox="1"/>
          <p:nvPr/>
        </p:nvSpPr>
        <p:spPr>
          <a:xfrm>
            <a:off x="6466592" y="1153467"/>
            <a:ext cx="1440000" cy="28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cs-CZ" sz="1700" dirty="0" err="1">
                <a:solidFill>
                  <a:schemeClr val="accent6"/>
                </a:solidFill>
                <a:latin typeface="Fira Sans Extra Condensed Medium"/>
                <a:ea typeface="Fira Sans Extra Condensed Medium"/>
                <a:cs typeface="Fira Sans Extra Condensed Medium"/>
                <a:sym typeface="Fira Sans Extra Condensed Medium"/>
              </a:rPr>
              <a:t>Year</a:t>
            </a:r>
            <a:r>
              <a:rPr lang="cs-CZ" sz="1700" dirty="0">
                <a:solidFill>
                  <a:schemeClr val="accent6"/>
                </a:solidFill>
                <a:latin typeface="Fira Sans Extra Condensed Medium"/>
                <a:ea typeface="Fira Sans Extra Condensed Medium"/>
                <a:cs typeface="Fira Sans Extra Condensed Medium"/>
                <a:sym typeface="Fira Sans Extra Condensed Medium"/>
              </a:rPr>
              <a:t> 4</a:t>
            </a:r>
            <a:endParaRPr sz="1700" dirty="0">
              <a:solidFill>
                <a:schemeClr val="accent6"/>
              </a:solidFill>
              <a:latin typeface="Fira Sans Extra Condensed Medium"/>
              <a:ea typeface="Fira Sans Extra Condensed Medium"/>
              <a:cs typeface="Fira Sans Extra Condensed Medium"/>
              <a:sym typeface="Fira Sans Extra Condensed Medium"/>
            </a:endParaRPr>
          </a:p>
        </p:txBody>
      </p:sp>
      <p:sp>
        <p:nvSpPr>
          <p:cNvPr id="31" name="Google Shape;1076;p32">
            <a:extLst>
              <a:ext uri="{FF2B5EF4-FFF2-40B4-BE49-F238E27FC236}">
                <a16:creationId xmlns:a16="http://schemas.microsoft.com/office/drawing/2014/main" id="{70449259-EA9F-42FA-B95A-AAEED03FBFF4}"/>
              </a:ext>
            </a:extLst>
          </p:cNvPr>
          <p:cNvSpPr txBox="1"/>
          <p:nvPr/>
        </p:nvSpPr>
        <p:spPr>
          <a:xfrm>
            <a:off x="3463369" y="3305570"/>
            <a:ext cx="5063504" cy="890100"/>
          </a:xfrm>
          <a:prstGeom prst="rect">
            <a:avLst/>
          </a:prstGeom>
          <a:noFill/>
          <a:ln>
            <a:noFill/>
          </a:ln>
        </p:spPr>
        <p:txBody>
          <a:bodyPr spcFirstLastPara="1" wrap="square" lIns="91425" tIns="91425" rIns="91425" bIns="91425" anchor="t" anchorCtr="0">
            <a:noAutofit/>
          </a:bodyPr>
          <a:lstStyle/>
          <a:p>
            <a:pPr lvl="0" algn="r"/>
            <a:r>
              <a:rPr lang="en-US" sz="1200" dirty="0">
                <a:solidFill>
                  <a:schemeClr val="dk1"/>
                </a:solidFill>
                <a:latin typeface="Fira Sans Extra Condensed"/>
                <a:ea typeface="Fira Sans Extra Condensed"/>
                <a:cs typeface="Fira Sans Extra Condensed"/>
                <a:sym typeface="Fira Sans Extra Condensed"/>
              </a:rPr>
              <a:t>This document aims to provide a comprehensive four-year career development plan for </a:t>
            </a:r>
            <a:r>
              <a:rPr lang="en-US" sz="1200" b="1" dirty="0">
                <a:solidFill>
                  <a:schemeClr val="dk1"/>
                </a:solidFill>
                <a:latin typeface="Fira Sans Extra Condensed"/>
                <a:ea typeface="Fira Sans Extra Condensed"/>
                <a:cs typeface="Fira Sans Extra Condensed"/>
                <a:sym typeface="Fira Sans Extra Condensed"/>
              </a:rPr>
              <a:t>PhD </a:t>
            </a:r>
            <a:r>
              <a:rPr lang="cs-CZ" sz="1200" b="1" dirty="0" err="1">
                <a:solidFill>
                  <a:schemeClr val="dk1"/>
                </a:solidFill>
                <a:latin typeface="Fira Sans Extra Condensed"/>
                <a:ea typeface="Fira Sans Extra Condensed"/>
                <a:cs typeface="Fira Sans Extra Condensed"/>
                <a:sym typeface="Fira Sans Extra Condensed"/>
              </a:rPr>
              <a:t>candidates</a:t>
            </a:r>
            <a:r>
              <a:rPr lang="en-US" sz="1200" b="1" dirty="0">
                <a:solidFill>
                  <a:schemeClr val="dk1"/>
                </a:solidFill>
                <a:latin typeface="Fira Sans Extra Condensed"/>
                <a:ea typeface="Fira Sans Extra Condensed"/>
                <a:cs typeface="Fira Sans Extra Condensed"/>
                <a:sym typeface="Fira Sans Extra Condensed"/>
              </a:rPr>
              <a:t> </a:t>
            </a:r>
            <a:r>
              <a:rPr lang="en-US" sz="1200" dirty="0">
                <a:solidFill>
                  <a:schemeClr val="dk1"/>
                </a:solidFill>
                <a:latin typeface="Fira Sans Extra Condensed"/>
                <a:ea typeface="Fira Sans Extra Condensed"/>
                <a:cs typeface="Fira Sans Extra Condensed"/>
                <a:sym typeface="Fira Sans Extra Condensed"/>
              </a:rPr>
              <a:t>in </a:t>
            </a:r>
            <a:r>
              <a:rPr lang="en-US" sz="1200" b="1" dirty="0">
                <a:solidFill>
                  <a:schemeClr val="tx1"/>
                </a:solidFill>
                <a:latin typeface="Fira Sans Extra Condensed"/>
                <a:ea typeface="Fira Sans Extra Condensed"/>
                <a:cs typeface="Fira Sans Extra Condensed"/>
                <a:sym typeface="Fira Sans Extra Condensed"/>
              </a:rPr>
              <a:t>Life Sciences/STEM disciplines</a:t>
            </a:r>
            <a:r>
              <a:rPr lang="en-US" sz="1200" dirty="0">
                <a:solidFill>
                  <a:schemeClr val="dk1"/>
                </a:solidFill>
                <a:latin typeface="Fira Sans Extra Condensed"/>
                <a:ea typeface="Fira Sans Extra Condensed"/>
                <a:cs typeface="Fira Sans Extra Condensed"/>
                <a:sym typeface="Fira Sans Extra Condensed"/>
              </a:rPr>
              <a:t>, guiding them through the different stages of their </a:t>
            </a:r>
            <a:r>
              <a:rPr lang="cs-CZ" sz="1200" dirty="0">
                <a:solidFill>
                  <a:schemeClr val="dk1"/>
                </a:solidFill>
                <a:latin typeface="Fira Sans Extra Condensed"/>
                <a:ea typeface="Fira Sans Extra Condensed"/>
                <a:cs typeface="Fira Sans Extra Condensed"/>
                <a:sym typeface="Fira Sans Extra Condensed"/>
              </a:rPr>
              <a:t>PhD study </a:t>
            </a:r>
            <a:r>
              <a:rPr lang="en-US" sz="1200" dirty="0">
                <a:solidFill>
                  <a:schemeClr val="dk1"/>
                </a:solidFill>
                <a:latin typeface="Fira Sans Extra Condensed"/>
                <a:ea typeface="Fira Sans Extra Condensed"/>
                <a:cs typeface="Fira Sans Extra Condensed"/>
                <a:sym typeface="Fira Sans Extra Condensed"/>
              </a:rPr>
              <a:t>and helping them navigate their academic and professional paths.</a:t>
            </a:r>
            <a:r>
              <a:rPr lang="cs-CZ" sz="1200" dirty="0">
                <a:solidFill>
                  <a:schemeClr val="dk1"/>
                </a:solidFill>
                <a:latin typeface="Fira Sans Extra Condensed"/>
                <a:ea typeface="Fira Sans Extra Condensed"/>
                <a:cs typeface="Fira Sans Extra Condensed"/>
                <a:sym typeface="Fira Sans Extra Condensed"/>
              </a:rPr>
              <a:t> </a:t>
            </a:r>
          </a:p>
          <a:p>
            <a:pPr lvl="0" algn="r"/>
            <a:r>
              <a:rPr lang="en-GB" sz="1200" dirty="0">
                <a:solidFill>
                  <a:schemeClr val="dk1"/>
                </a:solidFill>
                <a:latin typeface="Fira Sans Extra Condensed"/>
                <a:ea typeface="Fira Sans Extra Condensed"/>
                <a:cs typeface="Fira Sans Extra Condensed"/>
                <a:sym typeface="Fira Sans Extra Condensed"/>
              </a:rPr>
              <a:t>It's important to note that while the suggested timeline and activities are provided as a guide, they are intended to be flexible and adaptable. These </a:t>
            </a:r>
            <a:r>
              <a:rPr lang="en-GB" sz="1200" b="1" dirty="0">
                <a:solidFill>
                  <a:schemeClr val="dk1"/>
                </a:solidFill>
                <a:latin typeface="Fira Sans Extra Condensed"/>
                <a:ea typeface="Fira Sans Extra Condensed"/>
                <a:cs typeface="Fira Sans Extra Condensed"/>
                <a:sym typeface="Fira Sans Extra Condensed"/>
              </a:rPr>
              <a:t>recommendations should be personalized and adjusted </a:t>
            </a:r>
            <a:r>
              <a:rPr lang="en-GB" sz="1200" dirty="0">
                <a:solidFill>
                  <a:schemeClr val="dk1"/>
                </a:solidFill>
                <a:latin typeface="Fira Sans Extra Condensed"/>
                <a:ea typeface="Fira Sans Extra Condensed"/>
                <a:cs typeface="Fira Sans Extra Condensed"/>
                <a:sym typeface="Fira Sans Extra Condensed"/>
              </a:rPr>
              <a:t>according to the unique abilities and circumstances of each individual PhD candidate.</a:t>
            </a:r>
            <a:r>
              <a:rPr lang="en-US" sz="1200" dirty="0">
                <a:solidFill>
                  <a:schemeClr val="dk1"/>
                </a:solidFill>
                <a:latin typeface="Fira Sans Extra Condensed"/>
                <a:ea typeface="Fira Sans Extra Condensed"/>
                <a:cs typeface="Fira Sans Extra Condensed"/>
                <a:sym typeface="Fira Sans Extra Condensed"/>
              </a:rPr>
              <a:t> </a:t>
            </a:r>
            <a:endParaRPr sz="1200" dirty="0">
              <a:solidFill>
                <a:schemeClr val="dk1"/>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220355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p:nvPr/>
        </p:nvSpPr>
        <p:spPr>
          <a:xfrm>
            <a:off x="2787262" y="1166106"/>
            <a:ext cx="1773900" cy="16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1700" dirty="0" err="1">
                <a:solidFill>
                  <a:schemeClr val="accent3"/>
                </a:solidFill>
                <a:latin typeface="Fira Sans Extra Condensed Medium"/>
                <a:ea typeface="Fira Sans Extra Condensed Medium"/>
                <a:cs typeface="Fira Sans Extra Condensed Medium"/>
                <a:sym typeface="Fira Sans Extra Condensed Medium"/>
              </a:rPr>
              <a:t>Year</a:t>
            </a:r>
            <a:r>
              <a:rPr lang="cs-CZ" sz="1700" dirty="0">
                <a:solidFill>
                  <a:schemeClr val="accent3"/>
                </a:solidFill>
                <a:latin typeface="Fira Sans Extra Condensed Medium"/>
                <a:ea typeface="Fira Sans Extra Condensed Medium"/>
                <a:cs typeface="Fira Sans Extra Condensed Medium"/>
                <a:sym typeface="Fira Sans Extra Condensed Medium"/>
              </a:rPr>
              <a:t> 2</a:t>
            </a:r>
            <a:endParaRPr sz="1700" dirty="0">
              <a:solidFill>
                <a:schemeClr val="accent3"/>
              </a:solidFill>
              <a:latin typeface="Fira Sans Extra Condensed Medium"/>
              <a:ea typeface="Fira Sans Extra Condensed Medium"/>
              <a:cs typeface="Fira Sans Extra Condensed Medium"/>
              <a:sym typeface="Fira Sans Extra Condensed Medium"/>
            </a:endParaRPr>
          </a:p>
        </p:txBody>
      </p:sp>
      <p:sp>
        <p:nvSpPr>
          <p:cNvPr id="72" name="Google Shape;72;p16"/>
          <p:cNvSpPr txBox="1">
            <a:spLocks noGrp="1"/>
          </p:cNvSpPr>
          <p:nvPr>
            <p:ph type="title"/>
          </p:nvPr>
        </p:nvSpPr>
        <p:spPr>
          <a:xfrm>
            <a:off x="411250" y="445025"/>
            <a:ext cx="8321400" cy="572700"/>
          </a:xfrm>
          <a:prstGeom prst="rect">
            <a:avLst/>
          </a:prstGeom>
        </p:spPr>
        <p:txBody>
          <a:bodyPr spcFirstLastPara="1" wrap="square" lIns="91425" tIns="91425" rIns="91425" bIns="91425" anchor="t" anchorCtr="0">
            <a:noAutofit/>
          </a:bodyPr>
          <a:lstStyle/>
          <a:p>
            <a:pPr lvl="0"/>
            <a:r>
              <a:rPr lang="cs-CZ" dirty="0" err="1"/>
              <a:t>Career</a:t>
            </a:r>
            <a:r>
              <a:rPr lang="cs-CZ" dirty="0"/>
              <a:t> </a:t>
            </a:r>
            <a:r>
              <a:rPr lang="cs-CZ" dirty="0" err="1"/>
              <a:t>Planning</a:t>
            </a:r>
            <a:r>
              <a:rPr lang="cs-CZ" dirty="0"/>
              <a:t> </a:t>
            </a:r>
            <a:r>
              <a:rPr lang="cs-CZ" dirty="0" err="1"/>
              <a:t>Timeline</a:t>
            </a:r>
            <a:r>
              <a:rPr lang="cs-CZ" dirty="0"/>
              <a:t> </a:t>
            </a:r>
            <a:r>
              <a:rPr lang="cs-CZ" dirty="0" err="1"/>
              <a:t>for</a:t>
            </a:r>
            <a:r>
              <a:rPr lang="cs-CZ" dirty="0"/>
              <a:t> </a:t>
            </a:r>
            <a:r>
              <a:rPr lang="cs-CZ" dirty="0" err="1"/>
              <a:t>Doctoral</a:t>
            </a:r>
            <a:r>
              <a:rPr lang="cs-CZ" dirty="0"/>
              <a:t> </a:t>
            </a:r>
            <a:r>
              <a:rPr lang="cs-CZ" dirty="0" err="1"/>
              <a:t>Researchers</a:t>
            </a:r>
            <a:endParaRPr dirty="0"/>
          </a:p>
        </p:txBody>
      </p:sp>
      <p:sp>
        <p:nvSpPr>
          <p:cNvPr id="73" name="Google Shape;73;p16"/>
          <p:cNvSpPr txBox="1"/>
          <p:nvPr/>
        </p:nvSpPr>
        <p:spPr>
          <a:xfrm>
            <a:off x="2787263" y="1684259"/>
            <a:ext cx="1773900" cy="576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200" dirty="0">
                <a:latin typeface="Fira Sans Extra Condensed"/>
                <a:ea typeface="Fira Sans Extra Condensed"/>
                <a:cs typeface="Fira Sans Extra Condensed"/>
                <a:sym typeface="Fira Sans Extra Condensed"/>
              </a:rPr>
              <a:t>RESEARCH PROGRESSION</a:t>
            </a:r>
          </a:p>
          <a:p>
            <a:pPr marL="0" lvl="0" indent="0" algn="ctr" rtl="0">
              <a:spcBef>
                <a:spcPts val="0"/>
              </a:spcBef>
              <a:spcAft>
                <a:spcPts val="0"/>
              </a:spcAft>
              <a:buNone/>
            </a:pPr>
            <a:r>
              <a:rPr lang="en" sz="1200" dirty="0">
                <a:latin typeface="Fira Sans Extra Condensed"/>
                <a:ea typeface="Fira Sans Extra Condensed"/>
                <a:cs typeface="Fira Sans Extra Condensed"/>
                <a:sym typeface="Fira Sans Extra Condensed"/>
              </a:rPr>
              <a:t>PUBLISH </a:t>
            </a:r>
            <a:r>
              <a:rPr lang="en-GB" sz="1200" dirty="0">
                <a:latin typeface="Fira Sans Extra Condensed"/>
                <a:ea typeface="Fira Sans Extra Condensed"/>
                <a:cs typeface="Fira Sans Extra Condensed"/>
                <a:sym typeface="Fira Sans Extra Condensed"/>
              </a:rPr>
              <a:t>&amp;</a:t>
            </a:r>
            <a:r>
              <a:rPr lang="cs-CZ" sz="1200" dirty="0">
                <a:latin typeface="Fira Sans Extra Condensed"/>
                <a:ea typeface="Fira Sans Extra Condensed"/>
                <a:cs typeface="Fira Sans Extra Condensed"/>
                <a:sym typeface="Fira Sans Extra Condensed"/>
              </a:rPr>
              <a:t> PRESENT</a:t>
            </a:r>
          </a:p>
          <a:p>
            <a:pPr marL="0" lvl="0" indent="0" algn="ctr" rtl="0">
              <a:spcBef>
                <a:spcPts val="0"/>
              </a:spcBef>
              <a:spcAft>
                <a:spcPts val="0"/>
              </a:spcAft>
              <a:buNone/>
            </a:pPr>
            <a:r>
              <a:rPr lang="cs-CZ" sz="1200" dirty="0">
                <a:latin typeface="Fira Sans Extra Condensed"/>
                <a:ea typeface="Fira Sans Extra Condensed"/>
                <a:cs typeface="Fira Sans Extra Condensed"/>
                <a:sym typeface="Fira Sans Extra Condensed"/>
              </a:rPr>
              <a:t>TEACHING </a:t>
            </a:r>
            <a:r>
              <a:rPr lang="en-GB" sz="1200" dirty="0">
                <a:latin typeface="Fira Sans Extra Condensed"/>
                <a:ea typeface="Fira Sans Extra Condensed"/>
                <a:cs typeface="Fira Sans Extra Condensed"/>
                <a:sym typeface="Fira Sans Extra Condensed"/>
              </a:rPr>
              <a:t>&amp; MENTORING</a:t>
            </a:r>
          </a:p>
          <a:p>
            <a:pPr marL="0" lvl="0" indent="0" algn="ctr" rtl="0">
              <a:spcBef>
                <a:spcPts val="0"/>
              </a:spcBef>
              <a:spcAft>
                <a:spcPts val="0"/>
              </a:spcAft>
              <a:buNone/>
            </a:pPr>
            <a:r>
              <a:rPr lang="en-GB" sz="1200" dirty="0">
                <a:latin typeface="Fira Sans Extra Condensed"/>
                <a:ea typeface="Fira Sans Extra Condensed"/>
                <a:cs typeface="Fira Sans Extra Condensed"/>
                <a:sym typeface="Fira Sans Extra Condensed"/>
              </a:rPr>
              <a:t>GRANT WRITING</a:t>
            </a:r>
            <a:endParaRPr sz="1200" dirty="0">
              <a:latin typeface="Fira Sans Extra Condensed"/>
              <a:ea typeface="Fira Sans Extra Condensed"/>
              <a:cs typeface="Fira Sans Extra Condensed"/>
              <a:sym typeface="Fira Sans Extra Condensed"/>
            </a:endParaRPr>
          </a:p>
        </p:txBody>
      </p:sp>
      <p:sp>
        <p:nvSpPr>
          <p:cNvPr id="74" name="Google Shape;74;p16"/>
          <p:cNvSpPr txBox="1"/>
          <p:nvPr/>
        </p:nvSpPr>
        <p:spPr>
          <a:xfrm>
            <a:off x="6472833" y="1363325"/>
            <a:ext cx="1773900" cy="16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1700" dirty="0" err="1">
                <a:solidFill>
                  <a:schemeClr val="accent5"/>
                </a:solidFill>
                <a:latin typeface="Fira Sans Extra Condensed Medium"/>
                <a:ea typeface="Fira Sans Extra Condensed Medium"/>
                <a:cs typeface="Fira Sans Extra Condensed Medium"/>
                <a:sym typeface="Fira Sans Extra Condensed Medium"/>
              </a:rPr>
              <a:t>Year</a:t>
            </a:r>
            <a:r>
              <a:rPr lang="cs-CZ" sz="1700" dirty="0">
                <a:solidFill>
                  <a:schemeClr val="accent5"/>
                </a:solidFill>
                <a:latin typeface="Fira Sans Extra Condensed Medium"/>
                <a:ea typeface="Fira Sans Extra Condensed Medium"/>
                <a:cs typeface="Fira Sans Extra Condensed Medium"/>
                <a:sym typeface="Fira Sans Extra Condensed Medium"/>
              </a:rPr>
              <a:t> 4+</a:t>
            </a:r>
            <a:endParaRPr sz="1700" dirty="0">
              <a:solidFill>
                <a:schemeClr val="accent5"/>
              </a:solidFill>
              <a:latin typeface="Fira Sans Extra Condensed Medium"/>
              <a:ea typeface="Fira Sans Extra Condensed Medium"/>
              <a:cs typeface="Fira Sans Extra Condensed Medium"/>
              <a:sym typeface="Fira Sans Extra Condensed Medium"/>
            </a:endParaRPr>
          </a:p>
        </p:txBody>
      </p:sp>
      <p:sp>
        <p:nvSpPr>
          <p:cNvPr id="75" name="Google Shape;75;p16"/>
          <p:cNvSpPr txBox="1"/>
          <p:nvPr/>
        </p:nvSpPr>
        <p:spPr>
          <a:xfrm>
            <a:off x="6170244" y="1694050"/>
            <a:ext cx="2363461" cy="576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200" dirty="0">
                <a:latin typeface="Fira Sans Extra Condensed"/>
                <a:ea typeface="Fira Sans Extra Condensed"/>
                <a:cs typeface="Fira Sans Extra Condensed"/>
                <a:sym typeface="Fira Sans Extra Condensed"/>
              </a:rPr>
              <a:t>PUBLICATION &amp; AUTHORSHIP</a:t>
            </a:r>
          </a:p>
          <a:p>
            <a:pPr marL="0" lvl="0" indent="0" algn="ctr" rtl="0">
              <a:spcBef>
                <a:spcPts val="0"/>
              </a:spcBef>
              <a:spcAft>
                <a:spcPts val="0"/>
              </a:spcAft>
              <a:buNone/>
            </a:pPr>
            <a:r>
              <a:rPr lang="en" sz="1200" dirty="0">
                <a:latin typeface="Fira Sans Extra Condensed"/>
                <a:ea typeface="Fira Sans Extra Condensed"/>
                <a:cs typeface="Fira Sans Extra Condensed"/>
                <a:sym typeface="Fira Sans Extra Condensed"/>
              </a:rPr>
              <a:t>JOB SEEKING</a:t>
            </a:r>
          </a:p>
          <a:p>
            <a:pPr marL="0" lvl="0" indent="0" algn="ctr" rtl="0">
              <a:spcBef>
                <a:spcPts val="0"/>
              </a:spcBef>
              <a:spcAft>
                <a:spcPts val="0"/>
              </a:spcAft>
              <a:buNone/>
            </a:pPr>
            <a:r>
              <a:rPr lang="en" sz="1200" dirty="0">
                <a:latin typeface="Fira Sans Extra Condensed"/>
                <a:ea typeface="Fira Sans Extra Condensed"/>
                <a:cs typeface="Fira Sans Extra Condensed"/>
                <a:sym typeface="Fira Sans Extra Condensed"/>
              </a:rPr>
              <a:t>EXPERIENCE &amp; TRANSFERABLE SKILLS</a:t>
            </a:r>
            <a:endParaRPr sz="1200" dirty="0">
              <a:latin typeface="Fira Sans Extra Condensed"/>
              <a:ea typeface="Fira Sans Extra Condensed"/>
              <a:cs typeface="Fira Sans Extra Condensed"/>
              <a:sym typeface="Fira Sans Extra Condensed"/>
            </a:endParaRPr>
          </a:p>
        </p:txBody>
      </p:sp>
      <p:sp>
        <p:nvSpPr>
          <p:cNvPr id="76" name="Google Shape;76;p16"/>
          <p:cNvSpPr txBox="1"/>
          <p:nvPr/>
        </p:nvSpPr>
        <p:spPr>
          <a:xfrm>
            <a:off x="4629400" y="3386150"/>
            <a:ext cx="1773900" cy="16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1700" dirty="0" err="1">
                <a:solidFill>
                  <a:schemeClr val="accent4"/>
                </a:solidFill>
                <a:latin typeface="Fira Sans Extra Condensed Medium"/>
                <a:ea typeface="Fira Sans Extra Condensed Medium"/>
                <a:cs typeface="Fira Sans Extra Condensed Medium"/>
                <a:sym typeface="Fira Sans Extra Condensed Medium"/>
              </a:rPr>
              <a:t>Year</a:t>
            </a:r>
            <a:r>
              <a:rPr lang="cs-CZ" sz="1700" dirty="0">
                <a:solidFill>
                  <a:schemeClr val="accent4"/>
                </a:solidFill>
                <a:latin typeface="Fira Sans Extra Condensed Medium"/>
                <a:ea typeface="Fira Sans Extra Condensed Medium"/>
                <a:cs typeface="Fira Sans Extra Condensed Medium"/>
                <a:sym typeface="Fira Sans Extra Condensed Medium"/>
              </a:rPr>
              <a:t> 3</a:t>
            </a:r>
            <a:endParaRPr sz="1700" dirty="0">
              <a:solidFill>
                <a:schemeClr val="accent4"/>
              </a:solidFill>
              <a:latin typeface="Fira Sans Extra Condensed Medium"/>
              <a:ea typeface="Fira Sans Extra Condensed Medium"/>
              <a:cs typeface="Fira Sans Extra Condensed Medium"/>
              <a:sym typeface="Fira Sans Extra Condensed Medium"/>
            </a:endParaRPr>
          </a:p>
        </p:txBody>
      </p:sp>
      <p:sp>
        <p:nvSpPr>
          <p:cNvPr id="77" name="Google Shape;77;p16"/>
          <p:cNvSpPr txBox="1"/>
          <p:nvPr/>
        </p:nvSpPr>
        <p:spPr>
          <a:xfrm>
            <a:off x="4630238" y="3618947"/>
            <a:ext cx="1773900" cy="5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dirty="0">
              <a:latin typeface="Fira Sans Extra Condensed"/>
              <a:ea typeface="Fira Sans Extra Condensed"/>
              <a:cs typeface="Fira Sans Extra Condensed"/>
              <a:sym typeface="Fira Sans Extra Condensed"/>
            </a:endParaRPr>
          </a:p>
        </p:txBody>
      </p:sp>
      <p:sp>
        <p:nvSpPr>
          <p:cNvPr id="78" name="Google Shape;78;p16"/>
          <p:cNvSpPr txBox="1"/>
          <p:nvPr/>
        </p:nvSpPr>
        <p:spPr>
          <a:xfrm>
            <a:off x="945525" y="3383050"/>
            <a:ext cx="1773900" cy="16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1700" dirty="0" err="1">
                <a:solidFill>
                  <a:schemeClr val="accent2"/>
                </a:solidFill>
                <a:latin typeface="Fira Sans Extra Condensed Medium"/>
                <a:ea typeface="Fira Sans Extra Condensed Medium"/>
                <a:cs typeface="Fira Sans Extra Condensed Medium"/>
                <a:sym typeface="Fira Sans Extra Condensed Medium"/>
              </a:rPr>
              <a:t>Year</a:t>
            </a:r>
            <a:r>
              <a:rPr lang="cs-CZ" sz="1700" dirty="0">
                <a:solidFill>
                  <a:schemeClr val="accent2"/>
                </a:solidFill>
                <a:latin typeface="Fira Sans Extra Condensed Medium"/>
                <a:ea typeface="Fira Sans Extra Condensed Medium"/>
                <a:cs typeface="Fira Sans Extra Condensed Medium"/>
                <a:sym typeface="Fira Sans Extra Condensed Medium"/>
              </a:rPr>
              <a:t> 1</a:t>
            </a:r>
            <a:endParaRPr sz="1700"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79" name="Google Shape;79;p16"/>
          <p:cNvSpPr txBox="1"/>
          <p:nvPr/>
        </p:nvSpPr>
        <p:spPr>
          <a:xfrm>
            <a:off x="695934" y="3590514"/>
            <a:ext cx="2333186" cy="5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cs-CZ" sz="1200" dirty="0">
                <a:latin typeface="Fira Sans Extra Condensed"/>
                <a:ea typeface="Fira Sans Extra Condensed"/>
                <a:cs typeface="Fira Sans Extra Condensed"/>
                <a:sym typeface="Fira Sans Extra Condensed"/>
              </a:rPr>
              <a:t>EXPLORATION</a:t>
            </a:r>
          </a:p>
          <a:p>
            <a:pPr marL="0" lvl="0" indent="0" algn="ctr" rtl="0">
              <a:spcBef>
                <a:spcPts val="0"/>
              </a:spcBef>
              <a:spcAft>
                <a:spcPts val="0"/>
              </a:spcAft>
              <a:buNone/>
            </a:pPr>
            <a:r>
              <a:rPr lang="cs-CZ" sz="1200" dirty="0">
                <a:latin typeface="Fira Sans Extra Condensed"/>
                <a:ea typeface="Fira Sans Extra Condensed"/>
                <a:cs typeface="Fira Sans Extra Condensed"/>
                <a:sym typeface="Fira Sans Extra Condensed"/>
              </a:rPr>
              <a:t>SKILL DEVELOPMENT</a:t>
            </a:r>
          </a:p>
          <a:p>
            <a:pPr marL="0" lvl="0" indent="0" algn="ctr" rtl="0">
              <a:spcBef>
                <a:spcPts val="0"/>
              </a:spcBef>
              <a:spcAft>
                <a:spcPts val="0"/>
              </a:spcAft>
              <a:buNone/>
            </a:pPr>
            <a:r>
              <a:rPr lang="cs-CZ" sz="1200" dirty="0">
                <a:latin typeface="Fira Sans Extra Condensed"/>
                <a:ea typeface="Fira Sans Extra Condensed"/>
                <a:cs typeface="Fira Sans Extra Condensed"/>
                <a:sym typeface="Fira Sans Extra Condensed"/>
              </a:rPr>
              <a:t>NETWORKING</a:t>
            </a:r>
            <a:r>
              <a:rPr lang="en-GB" sz="1200" dirty="0">
                <a:latin typeface="Fira Sans Extra Condensed"/>
                <a:ea typeface="Fira Sans Extra Condensed"/>
                <a:cs typeface="Fira Sans Extra Condensed"/>
                <a:sym typeface="Fira Sans Extra Condensed"/>
              </a:rPr>
              <a:t> &amp; COLLABORATION</a:t>
            </a:r>
            <a:endParaRPr sz="1200" dirty="0">
              <a:latin typeface="Fira Sans Extra Condensed"/>
              <a:ea typeface="Fira Sans Extra Condensed"/>
              <a:cs typeface="Fira Sans Extra Condensed"/>
              <a:sym typeface="Fira Sans Extra Condensed"/>
            </a:endParaRPr>
          </a:p>
        </p:txBody>
      </p:sp>
      <p:grpSp>
        <p:nvGrpSpPr>
          <p:cNvPr id="80" name="Google Shape;80;p16"/>
          <p:cNvGrpSpPr/>
          <p:nvPr/>
        </p:nvGrpSpPr>
        <p:grpSpPr>
          <a:xfrm>
            <a:off x="1298661" y="1653185"/>
            <a:ext cx="1063314" cy="1063370"/>
            <a:chOff x="1298661" y="1653185"/>
            <a:chExt cx="1063314" cy="1063370"/>
          </a:xfrm>
        </p:grpSpPr>
        <p:sp>
          <p:nvSpPr>
            <p:cNvPr id="81" name="Google Shape;81;p16"/>
            <p:cNvSpPr/>
            <p:nvPr/>
          </p:nvSpPr>
          <p:spPr>
            <a:xfrm>
              <a:off x="1298661" y="1653185"/>
              <a:ext cx="1063314" cy="1063370"/>
            </a:xfrm>
            <a:custGeom>
              <a:avLst/>
              <a:gdLst/>
              <a:ahLst/>
              <a:cxnLst/>
              <a:rect l="l" t="t" r="r" b="b"/>
              <a:pathLst>
                <a:path w="19209" h="19210" extrusionOk="0">
                  <a:moveTo>
                    <a:pt x="19209" y="9598"/>
                  </a:moveTo>
                  <a:cubicBezTo>
                    <a:pt x="19209" y="14905"/>
                    <a:pt x="14905" y="19209"/>
                    <a:pt x="9598" y="19209"/>
                  </a:cubicBezTo>
                  <a:cubicBezTo>
                    <a:pt x="4291" y="19209"/>
                    <a:pt x="0" y="14905"/>
                    <a:pt x="0" y="9598"/>
                  </a:cubicBezTo>
                  <a:cubicBezTo>
                    <a:pt x="0" y="4291"/>
                    <a:pt x="4291" y="1"/>
                    <a:pt x="9598" y="1"/>
                  </a:cubicBezTo>
                  <a:cubicBezTo>
                    <a:pt x="14905" y="1"/>
                    <a:pt x="19209" y="4291"/>
                    <a:pt x="19209" y="9598"/>
                  </a:cubicBezTo>
                  <a:close/>
                </a:path>
              </a:pathLst>
            </a:custGeom>
            <a:gradFill>
              <a:gsLst>
                <a:gs pos="0">
                  <a:schemeClr val="accent1"/>
                </a:gs>
                <a:gs pos="100000">
                  <a:schemeClr val="accent2"/>
                </a:gs>
              </a:gsLst>
              <a:lin ang="0" scaled="0"/>
            </a:gra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a:off x="1371731" y="1726254"/>
              <a:ext cx="916457" cy="916457"/>
            </a:xfrm>
            <a:custGeom>
              <a:avLst/>
              <a:gdLst/>
              <a:ahLst/>
              <a:cxnLst/>
              <a:rect l="l" t="t" r="r" b="b"/>
              <a:pathLst>
                <a:path w="16556" h="16556" extrusionOk="0">
                  <a:moveTo>
                    <a:pt x="8278" y="1"/>
                  </a:moveTo>
                  <a:cubicBezTo>
                    <a:pt x="3710" y="1"/>
                    <a:pt x="0" y="3710"/>
                    <a:pt x="0" y="8278"/>
                  </a:cubicBezTo>
                  <a:cubicBezTo>
                    <a:pt x="0" y="12846"/>
                    <a:pt x="3710" y="16556"/>
                    <a:pt x="8278" y="16556"/>
                  </a:cubicBezTo>
                  <a:cubicBezTo>
                    <a:pt x="12846" y="16556"/>
                    <a:pt x="16555" y="12846"/>
                    <a:pt x="16555" y="8278"/>
                  </a:cubicBezTo>
                  <a:cubicBezTo>
                    <a:pt x="16555" y="3710"/>
                    <a:pt x="12846" y="1"/>
                    <a:pt x="8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16"/>
          <p:cNvGrpSpPr/>
          <p:nvPr/>
        </p:nvGrpSpPr>
        <p:grpSpPr>
          <a:xfrm>
            <a:off x="4985712" y="1653185"/>
            <a:ext cx="1063370" cy="1063370"/>
            <a:chOff x="4985712" y="1653185"/>
            <a:chExt cx="1063370" cy="1063370"/>
          </a:xfrm>
        </p:grpSpPr>
        <p:sp>
          <p:nvSpPr>
            <p:cNvPr id="85" name="Google Shape;85;p16"/>
            <p:cNvSpPr/>
            <p:nvPr/>
          </p:nvSpPr>
          <p:spPr>
            <a:xfrm>
              <a:off x="4985712" y="1653185"/>
              <a:ext cx="1063370" cy="1063370"/>
            </a:xfrm>
            <a:custGeom>
              <a:avLst/>
              <a:gdLst/>
              <a:ahLst/>
              <a:cxnLst/>
              <a:rect l="l" t="t" r="r" b="b"/>
              <a:pathLst>
                <a:path w="19210" h="19210" extrusionOk="0">
                  <a:moveTo>
                    <a:pt x="19209" y="9598"/>
                  </a:moveTo>
                  <a:cubicBezTo>
                    <a:pt x="19209" y="14905"/>
                    <a:pt x="14905" y="19209"/>
                    <a:pt x="9611" y="19209"/>
                  </a:cubicBezTo>
                  <a:cubicBezTo>
                    <a:pt x="4304" y="19209"/>
                    <a:pt x="1" y="14905"/>
                    <a:pt x="1" y="9598"/>
                  </a:cubicBezTo>
                  <a:cubicBezTo>
                    <a:pt x="1" y="4291"/>
                    <a:pt x="4304" y="1"/>
                    <a:pt x="9611" y="1"/>
                  </a:cubicBezTo>
                  <a:cubicBezTo>
                    <a:pt x="14905" y="1"/>
                    <a:pt x="19209" y="4291"/>
                    <a:pt x="19209" y="9598"/>
                  </a:cubicBezTo>
                  <a:close/>
                </a:path>
              </a:pathLst>
            </a:custGeom>
            <a:gradFill>
              <a:gsLst>
                <a:gs pos="0">
                  <a:schemeClr val="accent3"/>
                </a:gs>
                <a:gs pos="100000">
                  <a:schemeClr val="accent4"/>
                </a:gs>
              </a:gsLst>
              <a:lin ang="0" scaled="0"/>
            </a:gra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5059556" y="1726254"/>
              <a:ext cx="915682" cy="916457"/>
            </a:xfrm>
            <a:custGeom>
              <a:avLst/>
              <a:gdLst/>
              <a:ahLst/>
              <a:cxnLst/>
              <a:rect l="l" t="t" r="r" b="b"/>
              <a:pathLst>
                <a:path w="16542" h="16556" extrusionOk="0">
                  <a:moveTo>
                    <a:pt x="8277" y="1"/>
                  </a:moveTo>
                  <a:cubicBezTo>
                    <a:pt x="3696" y="1"/>
                    <a:pt x="0" y="3710"/>
                    <a:pt x="0" y="8278"/>
                  </a:cubicBezTo>
                  <a:cubicBezTo>
                    <a:pt x="0" y="12846"/>
                    <a:pt x="3696" y="16556"/>
                    <a:pt x="8277" y="16556"/>
                  </a:cubicBezTo>
                  <a:cubicBezTo>
                    <a:pt x="12845" y="16556"/>
                    <a:pt x="16542" y="12846"/>
                    <a:pt x="16542" y="8278"/>
                  </a:cubicBezTo>
                  <a:cubicBezTo>
                    <a:pt x="16542" y="3710"/>
                    <a:pt x="12845" y="1"/>
                    <a:pt x="8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16"/>
          <p:cNvGrpSpPr/>
          <p:nvPr/>
        </p:nvGrpSpPr>
        <p:grpSpPr>
          <a:xfrm>
            <a:off x="427675" y="2363506"/>
            <a:ext cx="8288553" cy="811232"/>
            <a:chOff x="427675" y="2363506"/>
            <a:chExt cx="8288553" cy="811232"/>
          </a:xfrm>
        </p:grpSpPr>
        <p:sp>
          <p:nvSpPr>
            <p:cNvPr id="92" name="Google Shape;92;p16"/>
            <p:cNvSpPr/>
            <p:nvPr/>
          </p:nvSpPr>
          <p:spPr>
            <a:xfrm>
              <a:off x="427675" y="2430759"/>
              <a:ext cx="8288553" cy="675995"/>
            </a:xfrm>
            <a:custGeom>
              <a:avLst/>
              <a:gdLst/>
              <a:ahLst/>
              <a:cxnLst/>
              <a:rect l="l" t="t" r="r" b="b"/>
              <a:pathLst>
                <a:path w="108188" h="12212" extrusionOk="0">
                  <a:moveTo>
                    <a:pt x="107422" y="9070"/>
                  </a:moveTo>
                  <a:cubicBezTo>
                    <a:pt x="105362" y="8146"/>
                    <a:pt x="103805" y="6799"/>
                    <a:pt x="102155" y="5360"/>
                  </a:cubicBezTo>
                  <a:cubicBezTo>
                    <a:pt x="99118" y="2720"/>
                    <a:pt x="95976" y="0"/>
                    <a:pt x="89705" y="0"/>
                  </a:cubicBezTo>
                  <a:cubicBezTo>
                    <a:pt x="83435" y="0"/>
                    <a:pt x="80293" y="2733"/>
                    <a:pt x="77243" y="5360"/>
                  </a:cubicBezTo>
                  <a:cubicBezTo>
                    <a:pt x="74352" y="7868"/>
                    <a:pt x="71619" y="10231"/>
                    <a:pt x="66088" y="10231"/>
                  </a:cubicBezTo>
                  <a:cubicBezTo>
                    <a:pt x="60556" y="10231"/>
                    <a:pt x="57837" y="7868"/>
                    <a:pt x="54932" y="5360"/>
                  </a:cubicBezTo>
                  <a:cubicBezTo>
                    <a:pt x="51896" y="2720"/>
                    <a:pt x="48754" y="0"/>
                    <a:pt x="42483" y="0"/>
                  </a:cubicBezTo>
                  <a:cubicBezTo>
                    <a:pt x="36212" y="0"/>
                    <a:pt x="33070" y="2720"/>
                    <a:pt x="30034" y="5360"/>
                  </a:cubicBezTo>
                  <a:cubicBezTo>
                    <a:pt x="27143" y="7868"/>
                    <a:pt x="24410" y="10231"/>
                    <a:pt x="18879" y="10231"/>
                  </a:cubicBezTo>
                  <a:cubicBezTo>
                    <a:pt x="13347" y="10231"/>
                    <a:pt x="10614" y="7868"/>
                    <a:pt x="7723" y="5360"/>
                  </a:cubicBezTo>
                  <a:cubicBezTo>
                    <a:pt x="6033" y="3895"/>
                    <a:pt x="4291" y="2390"/>
                    <a:pt x="1967" y="1347"/>
                  </a:cubicBezTo>
                  <a:cubicBezTo>
                    <a:pt x="779" y="845"/>
                    <a:pt x="0" y="2588"/>
                    <a:pt x="1149" y="3142"/>
                  </a:cubicBezTo>
                  <a:cubicBezTo>
                    <a:pt x="3208" y="4066"/>
                    <a:pt x="4766" y="5426"/>
                    <a:pt x="6416" y="6852"/>
                  </a:cubicBezTo>
                  <a:cubicBezTo>
                    <a:pt x="9466" y="9492"/>
                    <a:pt x="12608" y="12212"/>
                    <a:pt x="18879" y="12212"/>
                  </a:cubicBezTo>
                  <a:cubicBezTo>
                    <a:pt x="25149" y="12212"/>
                    <a:pt x="28278" y="9492"/>
                    <a:pt x="31328" y="6852"/>
                  </a:cubicBezTo>
                  <a:cubicBezTo>
                    <a:pt x="34219" y="4344"/>
                    <a:pt x="36952" y="1980"/>
                    <a:pt x="42483" y="1980"/>
                  </a:cubicBezTo>
                  <a:cubicBezTo>
                    <a:pt x="48015" y="1980"/>
                    <a:pt x="50747" y="4344"/>
                    <a:pt x="53639" y="6852"/>
                  </a:cubicBezTo>
                  <a:cubicBezTo>
                    <a:pt x="56675" y="9492"/>
                    <a:pt x="59817" y="12212"/>
                    <a:pt x="66088" y="12212"/>
                  </a:cubicBezTo>
                  <a:cubicBezTo>
                    <a:pt x="72358" y="12212"/>
                    <a:pt x="75500" y="9492"/>
                    <a:pt x="78550" y="6852"/>
                  </a:cubicBezTo>
                  <a:cubicBezTo>
                    <a:pt x="81441" y="4344"/>
                    <a:pt x="84174" y="1980"/>
                    <a:pt x="89705" y="1980"/>
                  </a:cubicBezTo>
                  <a:cubicBezTo>
                    <a:pt x="95237" y="1980"/>
                    <a:pt x="97970" y="4344"/>
                    <a:pt x="100861" y="6852"/>
                  </a:cubicBezTo>
                  <a:cubicBezTo>
                    <a:pt x="102551" y="8317"/>
                    <a:pt x="104293" y="9822"/>
                    <a:pt x="106617" y="10878"/>
                  </a:cubicBezTo>
                  <a:cubicBezTo>
                    <a:pt x="107118" y="11129"/>
                    <a:pt x="107726" y="10905"/>
                    <a:pt x="107950" y="10390"/>
                  </a:cubicBezTo>
                  <a:cubicBezTo>
                    <a:pt x="108188" y="9875"/>
                    <a:pt x="107950" y="9281"/>
                    <a:pt x="107422" y="9070"/>
                  </a:cubicBezTo>
                  <a:close/>
                </a:path>
              </a:pathLst>
            </a:custGeom>
            <a:gradFill>
              <a:gsLst>
                <a:gs pos="0">
                  <a:schemeClr val="accent1"/>
                </a:gs>
                <a:gs pos="17000">
                  <a:schemeClr val="accent2"/>
                </a:gs>
                <a:gs pos="37000">
                  <a:schemeClr val="accent3"/>
                </a:gs>
                <a:gs pos="60000">
                  <a:schemeClr val="accent4"/>
                </a:gs>
                <a:gs pos="8400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16"/>
            <p:cNvGrpSpPr/>
            <p:nvPr/>
          </p:nvGrpSpPr>
          <p:grpSpPr>
            <a:xfrm>
              <a:off x="1708067" y="2929847"/>
              <a:ext cx="245610" cy="244891"/>
              <a:chOff x="1177442" y="2884512"/>
              <a:chExt cx="245610" cy="244891"/>
            </a:xfrm>
          </p:grpSpPr>
          <p:sp>
            <p:nvSpPr>
              <p:cNvPr id="94" name="Google Shape;94;p16"/>
              <p:cNvSpPr/>
              <p:nvPr/>
            </p:nvSpPr>
            <p:spPr>
              <a:xfrm>
                <a:off x="1177442" y="2884512"/>
                <a:ext cx="245610" cy="244891"/>
              </a:xfrm>
              <a:custGeom>
                <a:avLst/>
                <a:gdLst/>
                <a:ahLst/>
                <a:cxnLst/>
                <a:rect l="l" t="t" r="r" b="b"/>
                <a:pathLst>
                  <a:path w="4437" h="4424" extrusionOk="0">
                    <a:moveTo>
                      <a:pt x="2219" y="1"/>
                    </a:moveTo>
                    <a:cubicBezTo>
                      <a:pt x="991" y="1"/>
                      <a:pt x="1" y="991"/>
                      <a:pt x="1" y="2206"/>
                    </a:cubicBezTo>
                    <a:cubicBezTo>
                      <a:pt x="1" y="3433"/>
                      <a:pt x="991" y="4423"/>
                      <a:pt x="2219" y="4423"/>
                    </a:cubicBezTo>
                    <a:cubicBezTo>
                      <a:pt x="3447" y="4423"/>
                      <a:pt x="4437" y="3433"/>
                      <a:pt x="4437" y="2206"/>
                    </a:cubicBezTo>
                    <a:cubicBezTo>
                      <a:pt x="4437" y="991"/>
                      <a:pt x="3447" y="1"/>
                      <a:pt x="2219"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1234458" y="2940809"/>
                <a:ext cx="131579" cy="131579"/>
              </a:xfrm>
              <a:custGeom>
                <a:avLst/>
                <a:gdLst/>
                <a:ahLst/>
                <a:cxnLst/>
                <a:rect l="l" t="t" r="r" b="b"/>
                <a:pathLst>
                  <a:path w="2377" h="2377" extrusionOk="0">
                    <a:moveTo>
                      <a:pt x="2377" y="1189"/>
                    </a:moveTo>
                    <a:cubicBezTo>
                      <a:pt x="2377" y="1849"/>
                      <a:pt x="1849" y="2377"/>
                      <a:pt x="1189" y="2377"/>
                    </a:cubicBezTo>
                    <a:cubicBezTo>
                      <a:pt x="529" y="2377"/>
                      <a:pt x="1" y="1849"/>
                      <a:pt x="1" y="1189"/>
                    </a:cubicBezTo>
                    <a:cubicBezTo>
                      <a:pt x="1" y="529"/>
                      <a:pt x="529" y="0"/>
                      <a:pt x="1189" y="0"/>
                    </a:cubicBezTo>
                    <a:cubicBezTo>
                      <a:pt x="1849" y="0"/>
                      <a:pt x="2377" y="529"/>
                      <a:pt x="2377" y="118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16"/>
            <p:cNvGrpSpPr/>
            <p:nvPr/>
          </p:nvGrpSpPr>
          <p:grpSpPr>
            <a:xfrm>
              <a:off x="3551407" y="2363506"/>
              <a:ext cx="245610" cy="244891"/>
              <a:chOff x="3804994" y="2454571"/>
              <a:chExt cx="245610" cy="244891"/>
            </a:xfrm>
          </p:grpSpPr>
          <p:sp>
            <p:nvSpPr>
              <p:cNvPr id="97" name="Google Shape;97;p16"/>
              <p:cNvSpPr/>
              <p:nvPr/>
            </p:nvSpPr>
            <p:spPr>
              <a:xfrm>
                <a:off x="3804994" y="2454571"/>
                <a:ext cx="245610" cy="244891"/>
              </a:xfrm>
              <a:custGeom>
                <a:avLst/>
                <a:gdLst/>
                <a:ahLst/>
                <a:cxnLst/>
                <a:rect l="l" t="t" r="r" b="b"/>
                <a:pathLst>
                  <a:path w="4437" h="4424" extrusionOk="0">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3862010" y="2510868"/>
                <a:ext cx="131579" cy="131579"/>
              </a:xfrm>
              <a:custGeom>
                <a:avLst/>
                <a:gdLst/>
                <a:ahLst/>
                <a:cxnLst/>
                <a:rect l="l" t="t" r="r" b="b"/>
                <a:pathLst>
                  <a:path w="2377" h="2377" extrusionOk="0">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16"/>
            <p:cNvGrpSpPr/>
            <p:nvPr/>
          </p:nvGrpSpPr>
          <p:grpSpPr>
            <a:xfrm>
              <a:off x="5394746" y="2929847"/>
              <a:ext cx="244891" cy="244891"/>
              <a:chOff x="5112380" y="3020912"/>
              <a:chExt cx="244891" cy="244891"/>
            </a:xfrm>
          </p:grpSpPr>
          <p:sp>
            <p:nvSpPr>
              <p:cNvPr id="100" name="Google Shape;100;p16"/>
              <p:cNvSpPr/>
              <p:nvPr/>
            </p:nvSpPr>
            <p:spPr>
              <a:xfrm>
                <a:off x="5112380" y="3020912"/>
                <a:ext cx="244891" cy="244891"/>
              </a:xfrm>
              <a:custGeom>
                <a:avLst/>
                <a:gdLst/>
                <a:ahLst/>
                <a:cxnLst/>
                <a:rect l="l" t="t" r="r" b="b"/>
                <a:pathLst>
                  <a:path w="4424" h="4424" extrusionOk="0">
                    <a:moveTo>
                      <a:pt x="2218" y="1"/>
                    </a:moveTo>
                    <a:cubicBezTo>
                      <a:pt x="991" y="1"/>
                      <a:pt x="1" y="991"/>
                      <a:pt x="1" y="2206"/>
                    </a:cubicBezTo>
                    <a:cubicBezTo>
                      <a:pt x="1" y="3433"/>
                      <a:pt x="991" y="4423"/>
                      <a:pt x="2218" y="4423"/>
                    </a:cubicBezTo>
                    <a:cubicBezTo>
                      <a:pt x="3433" y="4423"/>
                      <a:pt x="4423" y="3433"/>
                      <a:pt x="4423" y="2206"/>
                    </a:cubicBezTo>
                    <a:cubicBezTo>
                      <a:pt x="4423" y="991"/>
                      <a:pt x="3433" y="1"/>
                      <a:pt x="2218"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a:off x="5169396" y="3077209"/>
                <a:ext cx="130859" cy="131579"/>
              </a:xfrm>
              <a:custGeom>
                <a:avLst/>
                <a:gdLst/>
                <a:ahLst/>
                <a:cxnLst/>
                <a:rect l="l" t="t" r="r" b="b"/>
                <a:pathLst>
                  <a:path w="2364" h="2377" extrusionOk="0">
                    <a:moveTo>
                      <a:pt x="2363" y="1189"/>
                    </a:moveTo>
                    <a:cubicBezTo>
                      <a:pt x="2363" y="1849"/>
                      <a:pt x="1835" y="2377"/>
                      <a:pt x="1188" y="2377"/>
                    </a:cubicBezTo>
                    <a:cubicBezTo>
                      <a:pt x="528" y="2377"/>
                      <a:pt x="0" y="1849"/>
                      <a:pt x="0" y="1189"/>
                    </a:cubicBezTo>
                    <a:cubicBezTo>
                      <a:pt x="0" y="529"/>
                      <a:pt x="528" y="0"/>
                      <a:pt x="1188" y="0"/>
                    </a:cubicBezTo>
                    <a:cubicBezTo>
                      <a:pt x="1835" y="0"/>
                      <a:pt x="2363" y="529"/>
                      <a:pt x="2363" y="1189"/>
                    </a:cubicBezTo>
                    <a:close/>
                  </a:path>
                </a:pathLst>
              </a:custGeom>
              <a:gradFill>
                <a:gsLst>
                  <a:gs pos="0">
                    <a:schemeClr val="accent3"/>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16"/>
            <p:cNvGrpSpPr/>
            <p:nvPr/>
          </p:nvGrpSpPr>
          <p:grpSpPr>
            <a:xfrm>
              <a:off x="7237366" y="2363506"/>
              <a:ext cx="244835" cy="244891"/>
              <a:chOff x="7723466" y="2521821"/>
              <a:chExt cx="244835" cy="244891"/>
            </a:xfrm>
          </p:grpSpPr>
          <p:sp>
            <p:nvSpPr>
              <p:cNvPr id="103" name="Google Shape;103;p16"/>
              <p:cNvSpPr/>
              <p:nvPr/>
            </p:nvSpPr>
            <p:spPr>
              <a:xfrm>
                <a:off x="7723466" y="2521821"/>
                <a:ext cx="244835" cy="244891"/>
              </a:xfrm>
              <a:custGeom>
                <a:avLst/>
                <a:gdLst/>
                <a:ahLst/>
                <a:cxnLst/>
                <a:rect l="l" t="t" r="r" b="b"/>
                <a:pathLst>
                  <a:path w="4423" h="4424" extrusionOk="0">
                    <a:moveTo>
                      <a:pt x="2205" y="1"/>
                    </a:moveTo>
                    <a:cubicBezTo>
                      <a:pt x="990" y="1"/>
                      <a:pt x="0" y="991"/>
                      <a:pt x="0" y="2205"/>
                    </a:cubicBezTo>
                    <a:cubicBezTo>
                      <a:pt x="0" y="3433"/>
                      <a:pt x="990" y="4423"/>
                      <a:pt x="2205" y="4423"/>
                    </a:cubicBezTo>
                    <a:cubicBezTo>
                      <a:pt x="3433" y="4423"/>
                      <a:pt x="4423" y="3433"/>
                      <a:pt x="4423" y="2205"/>
                    </a:cubicBezTo>
                    <a:cubicBezTo>
                      <a:pt x="4423" y="991"/>
                      <a:pt x="3433" y="1"/>
                      <a:pt x="2205"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7780482" y="2578118"/>
                <a:ext cx="130859" cy="131579"/>
              </a:xfrm>
              <a:custGeom>
                <a:avLst/>
                <a:gdLst/>
                <a:ahLst/>
                <a:cxnLst/>
                <a:rect l="l" t="t" r="r" b="b"/>
                <a:pathLst>
                  <a:path w="2364" h="2377" extrusionOk="0">
                    <a:moveTo>
                      <a:pt x="2363" y="1188"/>
                    </a:moveTo>
                    <a:cubicBezTo>
                      <a:pt x="2363" y="1848"/>
                      <a:pt x="1835" y="2376"/>
                      <a:pt x="1175" y="2376"/>
                    </a:cubicBezTo>
                    <a:cubicBezTo>
                      <a:pt x="528" y="2376"/>
                      <a:pt x="0" y="1848"/>
                      <a:pt x="0" y="1188"/>
                    </a:cubicBezTo>
                    <a:cubicBezTo>
                      <a:pt x="0" y="528"/>
                      <a:pt x="528" y="0"/>
                      <a:pt x="1175" y="0"/>
                    </a:cubicBezTo>
                    <a:cubicBezTo>
                      <a:pt x="1835" y="0"/>
                      <a:pt x="2363" y="528"/>
                      <a:pt x="2363" y="1188"/>
                    </a:cubicBezTo>
                    <a:close/>
                  </a:path>
                </a:pathLst>
              </a:custGeom>
              <a:gradFill>
                <a:gsLst>
                  <a:gs pos="0">
                    <a:schemeClr val="accent4"/>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 name="Google Shape;105;p16"/>
          <p:cNvGrpSpPr/>
          <p:nvPr/>
        </p:nvGrpSpPr>
        <p:grpSpPr>
          <a:xfrm>
            <a:off x="3142726" y="2821738"/>
            <a:ext cx="1063370" cy="1063314"/>
            <a:chOff x="3142726" y="2821738"/>
            <a:chExt cx="1063370" cy="1063314"/>
          </a:xfrm>
        </p:grpSpPr>
        <p:sp>
          <p:nvSpPr>
            <p:cNvPr id="106" name="Google Shape;106;p16"/>
            <p:cNvSpPr/>
            <p:nvPr/>
          </p:nvSpPr>
          <p:spPr>
            <a:xfrm>
              <a:off x="3142726" y="2821738"/>
              <a:ext cx="1063370" cy="1063314"/>
            </a:xfrm>
            <a:custGeom>
              <a:avLst/>
              <a:gdLst/>
              <a:ahLst/>
              <a:cxnLst/>
              <a:rect l="l" t="t" r="r" b="b"/>
              <a:pathLst>
                <a:path w="19210" h="19209" extrusionOk="0">
                  <a:moveTo>
                    <a:pt x="19209" y="9598"/>
                  </a:moveTo>
                  <a:cubicBezTo>
                    <a:pt x="19209" y="14905"/>
                    <a:pt x="14919" y="19209"/>
                    <a:pt x="9612" y="19209"/>
                  </a:cubicBezTo>
                  <a:cubicBezTo>
                    <a:pt x="4305" y="19209"/>
                    <a:pt x="1" y="14905"/>
                    <a:pt x="1" y="9598"/>
                  </a:cubicBezTo>
                  <a:cubicBezTo>
                    <a:pt x="1" y="4291"/>
                    <a:pt x="4305" y="0"/>
                    <a:pt x="9612" y="0"/>
                  </a:cubicBezTo>
                  <a:cubicBezTo>
                    <a:pt x="14919" y="0"/>
                    <a:pt x="19209" y="4291"/>
                    <a:pt x="19209" y="9598"/>
                  </a:cubicBezTo>
                  <a:close/>
                </a:path>
              </a:pathLst>
            </a:custGeom>
            <a:gradFill>
              <a:gsLst>
                <a:gs pos="0">
                  <a:schemeClr val="accent2"/>
                </a:gs>
                <a:gs pos="100000">
                  <a:schemeClr val="accent3"/>
                </a:gs>
              </a:gsLst>
              <a:lin ang="0" scaled="0"/>
            </a:gra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3216570" y="2894807"/>
              <a:ext cx="916457" cy="916457"/>
            </a:xfrm>
            <a:custGeom>
              <a:avLst/>
              <a:gdLst/>
              <a:ahLst/>
              <a:cxnLst/>
              <a:rect l="l" t="t" r="r" b="b"/>
              <a:pathLst>
                <a:path w="16556" h="16556" extrusionOk="0">
                  <a:moveTo>
                    <a:pt x="8278" y="0"/>
                  </a:moveTo>
                  <a:cubicBezTo>
                    <a:pt x="3710" y="0"/>
                    <a:pt x="0" y="3710"/>
                    <a:pt x="0" y="8278"/>
                  </a:cubicBezTo>
                  <a:cubicBezTo>
                    <a:pt x="0" y="12845"/>
                    <a:pt x="3710" y="16555"/>
                    <a:pt x="8278" y="16555"/>
                  </a:cubicBezTo>
                  <a:cubicBezTo>
                    <a:pt x="12846" y="16555"/>
                    <a:pt x="16555" y="12845"/>
                    <a:pt x="16555" y="8278"/>
                  </a:cubicBezTo>
                  <a:cubicBezTo>
                    <a:pt x="16555" y="3710"/>
                    <a:pt x="12846" y="0"/>
                    <a:pt x="8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a:extLst>
              <a:ext uri="{FF2B5EF4-FFF2-40B4-BE49-F238E27FC236}">
                <a16:creationId xmlns:a16="http://schemas.microsoft.com/office/drawing/2014/main" id="{88670E2F-0E9C-43AB-9D4D-F8FF0E549369}"/>
              </a:ext>
            </a:extLst>
          </p:cNvPr>
          <p:cNvGrpSpPr/>
          <p:nvPr/>
        </p:nvGrpSpPr>
        <p:grpSpPr>
          <a:xfrm>
            <a:off x="6826573" y="2888988"/>
            <a:ext cx="1063314" cy="1063314"/>
            <a:chOff x="6826573" y="2888988"/>
            <a:chExt cx="1063314" cy="1063314"/>
          </a:xfrm>
        </p:grpSpPr>
        <p:grpSp>
          <p:nvGrpSpPr>
            <p:cNvPr id="88" name="Google Shape;88;p16"/>
            <p:cNvGrpSpPr/>
            <p:nvPr/>
          </p:nvGrpSpPr>
          <p:grpSpPr>
            <a:xfrm>
              <a:off x="6826573" y="2888988"/>
              <a:ext cx="1063314" cy="1063314"/>
              <a:chOff x="6826573" y="2888988"/>
              <a:chExt cx="1063314" cy="1063314"/>
            </a:xfrm>
          </p:grpSpPr>
          <p:sp>
            <p:nvSpPr>
              <p:cNvPr id="89" name="Google Shape;89;p16"/>
              <p:cNvSpPr/>
              <p:nvPr/>
            </p:nvSpPr>
            <p:spPr>
              <a:xfrm>
                <a:off x="6826573" y="2888988"/>
                <a:ext cx="1063314" cy="1063314"/>
              </a:xfrm>
              <a:custGeom>
                <a:avLst/>
                <a:gdLst/>
                <a:ahLst/>
                <a:cxnLst/>
                <a:rect l="l" t="t" r="r" b="b"/>
                <a:pathLst>
                  <a:path w="19209" h="19209" extrusionOk="0">
                    <a:moveTo>
                      <a:pt x="19209" y="9598"/>
                    </a:moveTo>
                    <a:cubicBezTo>
                      <a:pt x="19209" y="14905"/>
                      <a:pt x="14905" y="19209"/>
                      <a:pt x="9598" y="19209"/>
                    </a:cubicBezTo>
                    <a:cubicBezTo>
                      <a:pt x="4304" y="19209"/>
                      <a:pt x="0" y="14905"/>
                      <a:pt x="0" y="9598"/>
                    </a:cubicBezTo>
                    <a:cubicBezTo>
                      <a:pt x="0" y="4291"/>
                      <a:pt x="4304" y="0"/>
                      <a:pt x="9598" y="0"/>
                    </a:cubicBezTo>
                    <a:cubicBezTo>
                      <a:pt x="14905" y="0"/>
                      <a:pt x="19209" y="4291"/>
                      <a:pt x="19209" y="9598"/>
                    </a:cubicBezTo>
                    <a:close/>
                  </a:path>
                </a:pathLst>
              </a:custGeom>
              <a:gradFill>
                <a:gsLst>
                  <a:gs pos="0">
                    <a:schemeClr val="accent4"/>
                  </a:gs>
                  <a:gs pos="100000">
                    <a:schemeClr val="accent6"/>
                  </a:gs>
                </a:gsLst>
                <a:lin ang="0" scaled="0"/>
              </a:gra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p:nvPr/>
            </p:nvSpPr>
            <p:spPr>
              <a:xfrm>
                <a:off x="6900362" y="2962057"/>
                <a:ext cx="915738" cy="916457"/>
              </a:xfrm>
              <a:custGeom>
                <a:avLst/>
                <a:gdLst/>
                <a:ahLst/>
                <a:cxnLst/>
                <a:rect l="l" t="t" r="r" b="b"/>
                <a:pathLst>
                  <a:path w="16543" h="16556" extrusionOk="0">
                    <a:moveTo>
                      <a:pt x="8265" y="0"/>
                    </a:moveTo>
                    <a:cubicBezTo>
                      <a:pt x="3697" y="0"/>
                      <a:pt x="1" y="3710"/>
                      <a:pt x="1" y="8278"/>
                    </a:cubicBezTo>
                    <a:cubicBezTo>
                      <a:pt x="1" y="12845"/>
                      <a:pt x="3697" y="16555"/>
                      <a:pt x="8265" y="16555"/>
                    </a:cubicBezTo>
                    <a:cubicBezTo>
                      <a:pt x="12846" y="16555"/>
                      <a:pt x="16542" y="12845"/>
                      <a:pt x="16542" y="8278"/>
                    </a:cubicBezTo>
                    <a:cubicBezTo>
                      <a:pt x="16542" y="3710"/>
                      <a:pt x="12846" y="0"/>
                      <a:pt x="8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16"/>
            <p:cNvSpPr/>
            <p:nvPr/>
          </p:nvSpPr>
          <p:spPr>
            <a:xfrm>
              <a:off x="7127575" y="3174728"/>
              <a:ext cx="466544" cy="457211"/>
            </a:xfrm>
            <a:custGeom>
              <a:avLst/>
              <a:gdLst/>
              <a:ahLst/>
              <a:cxnLst/>
              <a:rect l="l" t="t" r="r" b="b"/>
              <a:pathLst>
                <a:path w="12005" h="11815" extrusionOk="0">
                  <a:moveTo>
                    <a:pt x="6003" y="693"/>
                  </a:moveTo>
                  <a:cubicBezTo>
                    <a:pt x="6089" y="693"/>
                    <a:pt x="6176" y="725"/>
                    <a:pt x="6239" y="788"/>
                  </a:cubicBezTo>
                  <a:lnTo>
                    <a:pt x="8444" y="2993"/>
                  </a:lnTo>
                  <a:lnTo>
                    <a:pt x="7972" y="3466"/>
                  </a:lnTo>
                  <a:lnTo>
                    <a:pt x="7751" y="3214"/>
                  </a:lnTo>
                  <a:cubicBezTo>
                    <a:pt x="7562" y="3025"/>
                    <a:pt x="7279" y="2899"/>
                    <a:pt x="6995" y="2899"/>
                  </a:cubicBezTo>
                  <a:cubicBezTo>
                    <a:pt x="6711" y="2899"/>
                    <a:pt x="6459" y="3025"/>
                    <a:pt x="6239" y="3214"/>
                  </a:cubicBezTo>
                  <a:cubicBezTo>
                    <a:pt x="5861" y="3623"/>
                    <a:pt x="5861" y="4285"/>
                    <a:pt x="6239" y="4663"/>
                  </a:cubicBezTo>
                  <a:lnTo>
                    <a:pt x="6491" y="4915"/>
                  </a:lnTo>
                  <a:lnTo>
                    <a:pt x="6018" y="5388"/>
                  </a:lnTo>
                  <a:lnTo>
                    <a:pt x="5262" y="4631"/>
                  </a:lnTo>
                  <a:cubicBezTo>
                    <a:pt x="5199" y="4568"/>
                    <a:pt x="5113" y="4537"/>
                    <a:pt x="5026" y="4537"/>
                  </a:cubicBezTo>
                  <a:cubicBezTo>
                    <a:pt x="4939" y="4537"/>
                    <a:pt x="4853" y="4568"/>
                    <a:pt x="4790" y="4631"/>
                  </a:cubicBezTo>
                  <a:lnTo>
                    <a:pt x="4317" y="5104"/>
                  </a:lnTo>
                  <a:cubicBezTo>
                    <a:pt x="4254" y="5167"/>
                    <a:pt x="4167" y="5198"/>
                    <a:pt x="4081" y="5198"/>
                  </a:cubicBezTo>
                  <a:cubicBezTo>
                    <a:pt x="3994" y="5198"/>
                    <a:pt x="3907" y="5167"/>
                    <a:pt x="3844" y="5104"/>
                  </a:cubicBezTo>
                  <a:cubicBezTo>
                    <a:pt x="3718" y="4978"/>
                    <a:pt x="3718" y="4757"/>
                    <a:pt x="3844" y="4631"/>
                  </a:cubicBezTo>
                  <a:lnTo>
                    <a:pt x="4317" y="4159"/>
                  </a:lnTo>
                  <a:cubicBezTo>
                    <a:pt x="4443" y="4033"/>
                    <a:pt x="4443" y="3812"/>
                    <a:pt x="4317" y="3686"/>
                  </a:cubicBezTo>
                  <a:lnTo>
                    <a:pt x="3624" y="2993"/>
                  </a:lnTo>
                  <a:lnTo>
                    <a:pt x="5766" y="788"/>
                  </a:lnTo>
                  <a:cubicBezTo>
                    <a:pt x="5829" y="725"/>
                    <a:pt x="5916" y="693"/>
                    <a:pt x="6003" y="693"/>
                  </a:cubicBezTo>
                  <a:close/>
                  <a:moveTo>
                    <a:pt x="3088" y="3466"/>
                  </a:moveTo>
                  <a:lnTo>
                    <a:pt x="3561" y="3938"/>
                  </a:lnTo>
                  <a:lnTo>
                    <a:pt x="3340" y="4159"/>
                  </a:lnTo>
                  <a:cubicBezTo>
                    <a:pt x="2931" y="4568"/>
                    <a:pt x="2931" y="5230"/>
                    <a:pt x="3340" y="5608"/>
                  </a:cubicBezTo>
                  <a:cubicBezTo>
                    <a:pt x="3529" y="5813"/>
                    <a:pt x="3797" y="5915"/>
                    <a:pt x="4065" y="5915"/>
                  </a:cubicBezTo>
                  <a:cubicBezTo>
                    <a:pt x="4333" y="5915"/>
                    <a:pt x="4601" y="5813"/>
                    <a:pt x="4790" y="5608"/>
                  </a:cubicBezTo>
                  <a:lnTo>
                    <a:pt x="5042" y="5388"/>
                  </a:lnTo>
                  <a:lnTo>
                    <a:pt x="5514" y="5860"/>
                  </a:lnTo>
                  <a:lnTo>
                    <a:pt x="4758" y="6616"/>
                  </a:lnTo>
                  <a:cubicBezTo>
                    <a:pt x="4632" y="6711"/>
                    <a:pt x="4632" y="6963"/>
                    <a:pt x="4758" y="7089"/>
                  </a:cubicBezTo>
                  <a:lnTo>
                    <a:pt x="5231" y="7561"/>
                  </a:lnTo>
                  <a:cubicBezTo>
                    <a:pt x="5357" y="7656"/>
                    <a:pt x="5357" y="7908"/>
                    <a:pt x="5231" y="8002"/>
                  </a:cubicBezTo>
                  <a:cubicBezTo>
                    <a:pt x="5168" y="8065"/>
                    <a:pt x="5081" y="8097"/>
                    <a:pt x="4994" y="8097"/>
                  </a:cubicBezTo>
                  <a:cubicBezTo>
                    <a:pt x="4908" y="8097"/>
                    <a:pt x="4821" y="8065"/>
                    <a:pt x="4758" y="8002"/>
                  </a:cubicBezTo>
                  <a:lnTo>
                    <a:pt x="4286" y="7561"/>
                  </a:lnTo>
                  <a:cubicBezTo>
                    <a:pt x="4223" y="7498"/>
                    <a:pt x="4136" y="7467"/>
                    <a:pt x="4049" y="7467"/>
                  </a:cubicBezTo>
                  <a:cubicBezTo>
                    <a:pt x="3963" y="7467"/>
                    <a:pt x="3876" y="7498"/>
                    <a:pt x="3813" y="7561"/>
                  </a:cubicBezTo>
                  <a:lnTo>
                    <a:pt x="3088" y="8254"/>
                  </a:lnTo>
                  <a:lnTo>
                    <a:pt x="883" y="6049"/>
                  </a:lnTo>
                  <a:cubicBezTo>
                    <a:pt x="789" y="6018"/>
                    <a:pt x="789" y="5829"/>
                    <a:pt x="883" y="5671"/>
                  </a:cubicBezTo>
                  <a:lnTo>
                    <a:pt x="3088" y="3466"/>
                  </a:lnTo>
                  <a:close/>
                  <a:moveTo>
                    <a:pt x="8917" y="3529"/>
                  </a:moveTo>
                  <a:lnTo>
                    <a:pt x="11122" y="5671"/>
                  </a:lnTo>
                  <a:cubicBezTo>
                    <a:pt x="11248" y="5766"/>
                    <a:pt x="11248" y="6018"/>
                    <a:pt x="11122" y="6144"/>
                  </a:cubicBezTo>
                  <a:lnTo>
                    <a:pt x="8917" y="8349"/>
                  </a:lnTo>
                  <a:lnTo>
                    <a:pt x="8444" y="7876"/>
                  </a:lnTo>
                  <a:lnTo>
                    <a:pt x="8696" y="7624"/>
                  </a:lnTo>
                  <a:cubicBezTo>
                    <a:pt x="9074" y="7246"/>
                    <a:pt x="9074" y="6553"/>
                    <a:pt x="8696" y="6175"/>
                  </a:cubicBezTo>
                  <a:cubicBezTo>
                    <a:pt x="8491" y="5970"/>
                    <a:pt x="8224" y="5868"/>
                    <a:pt x="7956" y="5868"/>
                  </a:cubicBezTo>
                  <a:cubicBezTo>
                    <a:pt x="7688" y="5868"/>
                    <a:pt x="7420" y="5970"/>
                    <a:pt x="7216" y="6175"/>
                  </a:cubicBezTo>
                  <a:lnTo>
                    <a:pt x="6995" y="6396"/>
                  </a:lnTo>
                  <a:lnTo>
                    <a:pt x="6522" y="5923"/>
                  </a:lnTo>
                  <a:lnTo>
                    <a:pt x="7279" y="5198"/>
                  </a:lnTo>
                  <a:cubicBezTo>
                    <a:pt x="7373" y="5072"/>
                    <a:pt x="7373" y="4820"/>
                    <a:pt x="7279" y="4726"/>
                  </a:cubicBezTo>
                  <a:lnTo>
                    <a:pt x="6806" y="4222"/>
                  </a:lnTo>
                  <a:cubicBezTo>
                    <a:pt x="6680" y="4127"/>
                    <a:pt x="6680" y="3875"/>
                    <a:pt x="6806" y="3749"/>
                  </a:cubicBezTo>
                  <a:cubicBezTo>
                    <a:pt x="6869" y="3686"/>
                    <a:pt x="6963" y="3655"/>
                    <a:pt x="7026" y="3655"/>
                  </a:cubicBezTo>
                  <a:cubicBezTo>
                    <a:pt x="7121" y="3655"/>
                    <a:pt x="7216" y="3686"/>
                    <a:pt x="7279" y="3749"/>
                  </a:cubicBezTo>
                  <a:lnTo>
                    <a:pt x="7751" y="4222"/>
                  </a:lnTo>
                  <a:cubicBezTo>
                    <a:pt x="7798" y="4285"/>
                    <a:pt x="7885" y="4316"/>
                    <a:pt x="7976" y="4316"/>
                  </a:cubicBezTo>
                  <a:cubicBezTo>
                    <a:pt x="8066" y="4316"/>
                    <a:pt x="8161" y="4285"/>
                    <a:pt x="8224" y="4222"/>
                  </a:cubicBezTo>
                  <a:lnTo>
                    <a:pt x="8917" y="3529"/>
                  </a:lnTo>
                  <a:close/>
                  <a:moveTo>
                    <a:pt x="5987" y="6396"/>
                  </a:moveTo>
                  <a:lnTo>
                    <a:pt x="6711" y="7152"/>
                  </a:lnTo>
                  <a:cubicBezTo>
                    <a:pt x="6774" y="7215"/>
                    <a:pt x="6869" y="7246"/>
                    <a:pt x="6960" y="7246"/>
                  </a:cubicBezTo>
                  <a:cubicBezTo>
                    <a:pt x="7050" y="7246"/>
                    <a:pt x="7137" y="7215"/>
                    <a:pt x="7184" y="7152"/>
                  </a:cubicBezTo>
                  <a:lnTo>
                    <a:pt x="7657" y="6679"/>
                  </a:lnTo>
                  <a:cubicBezTo>
                    <a:pt x="7720" y="6616"/>
                    <a:pt x="7814" y="6585"/>
                    <a:pt x="7905" y="6585"/>
                  </a:cubicBezTo>
                  <a:cubicBezTo>
                    <a:pt x="7995" y="6585"/>
                    <a:pt x="8082" y="6616"/>
                    <a:pt x="8129" y="6679"/>
                  </a:cubicBezTo>
                  <a:cubicBezTo>
                    <a:pt x="8255" y="6805"/>
                    <a:pt x="8255" y="7026"/>
                    <a:pt x="8129" y="7152"/>
                  </a:cubicBezTo>
                  <a:lnTo>
                    <a:pt x="7657" y="7624"/>
                  </a:lnTo>
                  <a:cubicBezTo>
                    <a:pt x="7562" y="7750"/>
                    <a:pt x="7562" y="7971"/>
                    <a:pt x="7657" y="8097"/>
                  </a:cubicBezTo>
                  <a:lnTo>
                    <a:pt x="8381" y="8822"/>
                  </a:lnTo>
                  <a:lnTo>
                    <a:pt x="6239" y="11027"/>
                  </a:lnTo>
                  <a:cubicBezTo>
                    <a:pt x="6192" y="11074"/>
                    <a:pt x="6105" y="11098"/>
                    <a:pt x="6014" y="11098"/>
                  </a:cubicBezTo>
                  <a:cubicBezTo>
                    <a:pt x="5924" y="11098"/>
                    <a:pt x="5829" y="11074"/>
                    <a:pt x="5766" y="11027"/>
                  </a:cubicBezTo>
                  <a:lnTo>
                    <a:pt x="3561" y="8822"/>
                  </a:lnTo>
                  <a:lnTo>
                    <a:pt x="4034" y="8349"/>
                  </a:lnTo>
                  <a:lnTo>
                    <a:pt x="4286" y="8570"/>
                  </a:lnTo>
                  <a:cubicBezTo>
                    <a:pt x="4475" y="8774"/>
                    <a:pt x="4742" y="8877"/>
                    <a:pt x="5010" y="8877"/>
                  </a:cubicBezTo>
                  <a:cubicBezTo>
                    <a:pt x="5278" y="8877"/>
                    <a:pt x="5546" y="8774"/>
                    <a:pt x="5735" y="8570"/>
                  </a:cubicBezTo>
                  <a:cubicBezTo>
                    <a:pt x="6144" y="8191"/>
                    <a:pt x="6144" y="7498"/>
                    <a:pt x="5735" y="7120"/>
                  </a:cubicBezTo>
                  <a:lnTo>
                    <a:pt x="5514" y="6868"/>
                  </a:lnTo>
                  <a:lnTo>
                    <a:pt x="5987" y="6396"/>
                  </a:lnTo>
                  <a:close/>
                  <a:moveTo>
                    <a:pt x="5999" y="0"/>
                  </a:moveTo>
                  <a:cubicBezTo>
                    <a:pt x="5735" y="0"/>
                    <a:pt x="5467" y="95"/>
                    <a:pt x="5262" y="284"/>
                  </a:cubicBezTo>
                  <a:lnTo>
                    <a:pt x="379" y="5167"/>
                  </a:lnTo>
                  <a:cubicBezTo>
                    <a:pt x="1" y="5577"/>
                    <a:pt x="1" y="6238"/>
                    <a:pt x="379" y="6648"/>
                  </a:cubicBezTo>
                  <a:lnTo>
                    <a:pt x="5262" y="11531"/>
                  </a:lnTo>
                  <a:cubicBezTo>
                    <a:pt x="5467" y="11720"/>
                    <a:pt x="5735" y="11814"/>
                    <a:pt x="5999" y="11814"/>
                  </a:cubicBezTo>
                  <a:cubicBezTo>
                    <a:pt x="6262" y="11814"/>
                    <a:pt x="6522" y="11720"/>
                    <a:pt x="6711" y="11531"/>
                  </a:cubicBezTo>
                  <a:lnTo>
                    <a:pt x="11595" y="6648"/>
                  </a:lnTo>
                  <a:cubicBezTo>
                    <a:pt x="12004" y="6238"/>
                    <a:pt x="12004" y="5577"/>
                    <a:pt x="11595" y="5167"/>
                  </a:cubicBezTo>
                  <a:lnTo>
                    <a:pt x="6711" y="284"/>
                  </a:lnTo>
                  <a:cubicBezTo>
                    <a:pt x="6522" y="95"/>
                    <a:pt x="6262" y="0"/>
                    <a:pt x="5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581;p23"/>
          <p:cNvSpPr/>
          <p:nvPr/>
        </p:nvSpPr>
        <p:spPr>
          <a:xfrm>
            <a:off x="5297084" y="1995641"/>
            <a:ext cx="438532" cy="450939"/>
          </a:xfrm>
          <a:custGeom>
            <a:avLst/>
            <a:gdLst/>
            <a:ahLst/>
            <a:cxnLst/>
            <a:rect l="l" t="t" r="r" b="b"/>
            <a:pathLst>
              <a:path w="12635" h="12634" extrusionOk="0">
                <a:moveTo>
                  <a:pt x="6302" y="2741"/>
                </a:moveTo>
                <a:cubicBezTo>
                  <a:pt x="6774" y="2741"/>
                  <a:pt x="7152" y="3087"/>
                  <a:pt x="7152" y="3560"/>
                </a:cubicBezTo>
                <a:cubicBezTo>
                  <a:pt x="7152" y="4033"/>
                  <a:pt x="6774" y="4411"/>
                  <a:pt x="6302" y="4411"/>
                </a:cubicBezTo>
                <a:cubicBezTo>
                  <a:pt x="5861" y="4411"/>
                  <a:pt x="5483" y="4033"/>
                  <a:pt x="5483" y="3560"/>
                </a:cubicBezTo>
                <a:cubicBezTo>
                  <a:pt x="5483" y="3087"/>
                  <a:pt x="5829" y="2741"/>
                  <a:pt x="6302" y="2741"/>
                </a:cubicBezTo>
                <a:close/>
                <a:moveTo>
                  <a:pt x="11910" y="819"/>
                </a:moveTo>
                <a:lnTo>
                  <a:pt x="11910" y="5230"/>
                </a:lnTo>
                <a:lnTo>
                  <a:pt x="8161" y="5230"/>
                </a:lnTo>
                <a:cubicBezTo>
                  <a:pt x="7972" y="5041"/>
                  <a:pt x="7751" y="4820"/>
                  <a:pt x="7530" y="4726"/>
                </a:cubicBezTo>
                <a:cubicBezTo>
                  <a:pt x="7814" y="4411"/>
                  <a:pt x="8003" y="4001"/>
                  <a:pt x="8003" y="3560"/>
                </a:cubicBezTo>
                <a:cubicBezTo>
                  <a:pt x="8003" y="2678"/>
                  <a:pt x="7247" y="1922"/>
                  <a:pt x="6333" y="1922"/>
                </a:cubicBezTo>
                <a:cubicBezTo>
                  <a:pt x="5451" y="1922"/>
                  <a:pt x="4695" y="2678"/>
                  <a:pt x="4695" y="3560"/>
                </a:cubicBezTo>
                <a:cubicBezTo>
                  <a:pt x="4695" y="4001"/>
                  <a:pt x="4853" y="4411"/>
                  <a:pt x="5168" y="4726"/>
                </a:cubicBezTo>
                <a:cubicBezTo>
                  <a:pt x="4916" y="4820"/>
                  <a:pt x="4695" y="5041"/>
                  <a:pt x="4537" y="5230"/>
                </a:cubicBezTo>
                <a:lnTo>
                  <a:pt x="883" y="5230"/>
                </a:lnTo>
                <a:lnTo>
                  <a:pt x="883" y="819"/>
                </a:lnTo>
                <a:close/>
                <a:moveTo>
                  <a:pt x="6302" y="5230"/>
                </a:moveTo>
                <a:cubicBezTo>
                  <a:pt x="7215" y="5230"/>
                  <a:pt x="7972" y="5986"/>
                  <a:pt x="7972" y="6868"/>
                </a:cubicBezTo>
                <a:lnTo>
                  <a:pt x="4664" y="6868"/>
                </a:lnTo>
                <a:cubicBezTo>
                  <a:pt x="4664" y="5986"/>
                  <a:pt x="5388" y="5230"/>
                  <a:pt x="6302" y="5230"/>
                </a:cubicBezTo>
                <a:close/>
                <a:moveTo>
                  <a:pt x="8287" y="7719"/>
                </a:moveTo>
                <a:lnTo>
                  <a:pt x="7593" y="11846"/>
                </a:lnTo>
                <a:lnTo>
                  <a:pt x="5010" y="11846"/>
                </a:lnTo>
                <a:lnTo>
                  <a:pt x="4285" y="7719"/>
                </a:lnTo>
                <a:close/>
                <a:moveTo>
                  <a:pt x="410" y="0"/>
                </a:moveTo>
                <a:cubicBezTo>
                  <a:pt x="158" y="0"/>
                  <a:pt x="1" y="189"/>
                  <a:pt x="1" y="378"/>
                </a:cubicBezTo>
                <a:lnTo>
                  <a:pt x="1" y="5608"/>
                </a:lnTo>
                <a:cubicBezTo>
                  <a:pt x="1" y="5860"/>
                  <a:pt x="190" y="6017"/>
                  <a:pt x="410" y="6017"/>
                </a:cubicBezTo>
                <a:lnTo>
                  <a:pt x="3970" y="6017"/>
                </a:lnTo>
                <a:cubicBezTo>
                  <a:pt x="3907" y="6301"/>
                  <a:pt x="3813" y="6553"/>
                  <a:pt x="3813" y="6837"/>
                </a:cubicBezTo>
                <a:lnTo>
                  <a:pt x="2994" y="6837"/>
                </a:lnTo>
                <a:cubicBezTo>
                  <a:pt x="2773" y="6837"/>
                  <a:pt x="2616" y="7026"/>
                  <a:pt x="2616" y="7246"/>
                </a:cubicBezTo>
                <a:cubicBezTo>
                  <a:pt x="2616" y="7467"/>
                  <a:pt x="2805" y="7656"/>
                  <a:pt x="2994" y="7656"/>
                </a:cubicBezTo>
                <a:lnTo>
                  <a:pt x="3466" y="7656"/>
                </a:lnTo>
                <a:lnTo>
                  <a:pt x="4254" y="12255"/>
                </a:lnTo>
                <a:cubicBezTo>
                  <a:pt x="4285" y="12476"/>
                  <a:pt x="4443" y="12633"/>
                  <a:pt x="4664" y="12633"/>
                </a:cubicBezTo>
                <a:lnTo>
                  <a:pt x="7972" y="12633"/>
                </a:lnTo>
                <a:cubicBezTo>
                  <a:pt x="8161" y="12633"/>
                  <a:pt x="8350" y="12476"/>
                  <a:pt x="8350" y="12255"/>
                </a:cubicBezTo>
                <a:lnTo>
                  <a:pt x="9137" y="7656"/>
                </a:lnTo>
                <a:lnTo>
                  <a:pt x="9610" y="7656"/>
                </a:lnTo>
                <a:cubicBezTo>
                  <a:pt x="9862" y="7656"/>
                  <a:pt x="10019" y="7467"/>
                  <a:pt x="10019" y="7215"/>
                </a:cubicBezTo>
                <a:cubicBezTo>
                  <a:pt x="10019" y="6994"/>
                  <a:pt x="9799" y="6837"/>
                  <a:pt x="9610" y="6837"/>
                </a:cubicBezTo>
                <a:lnTo>
                  <a:pt x="8791" y="6837"/>
                </a:lnTo>
                <a:cubicBezTo>
                  <a:pt x="8791" y="6553"/>
                  <a:pt x="8759" y="6269"/>
                  <a:pt x="8633" y="6017"/>
                </a:cubicBezTo>
                <a:lnTo>
                  <a:pt x="12225" y="6017"/>
                </a:lnTo>
                <a:cubicBezTo>
                  <a:pt x="12445" y="6017"/>
                  <a:pt x="12603" y="5797"/>
                  <a:pt x="12603" y="5608"/>
                </a:cubicBezTo>
                <a:lnTo>
                  <a:pt x="12603" y="378"/>
                </a:lnTo>
                <a:cubicBezTo>
                  <a:pt x="12634" y="189"/>
                  <a:pt x="12445" y="0"/>
                  <a:pt x="12256" y="0"/>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796;p27"/>
          <p:cNvGrpSpPr/>
          <p:nvPr/>
        </p:nvGrpSpPr>
        <p:grpSpPr>
          <a:xfrm>
            <a:off x="3420875" y="3106754"/>
            <a:ext cx="526785" cy="487684"/>
            <a:chOff x="-59889100" y="1945025"/>
            <a:chExt cx="317425" cy="301975"/>
          </a:xfrm>
          <a:solidFill>
            <a:schemeClr val="accent2"/>
          </a:solidFill>
        </p:grpSpPr>
        <p:sp>
          <p:nvSpPr>
            <p:cNvPr id="48" name="Google Shape;797;p27"/>
            <p:cNvSpPr/>
            <p:nvPr/>
          </p:nvSpPr>
          <p:spPr>
            <a:xfrm>
              <a:off x="-59845000" y="2074200"/>
              <a:ext cx="63025" cy="61450"/>
            </a:xfrm>
            <a:custGeom>
              <a:avLst/>
              <a:gdLst/>
              <a:ahLst/>
              <a:cxnLst/>
              <a:rect l="l" t="t" r="r" b="b"/>
              <a:pathLst>
                <a:path w="2521" h="2458" extrusionOk="0">
                  <a:moveTo>
                    <a:pt x="1702" y="788"/>
                  </a:moveTo>
                  <a:lnTo>
                    <a:pt x="1702" y="1639"/>
                  </a:lnTo>
                  <a:lnTo>
                    <a:pt x="883" y="1639"/>
                  </a:lnTo>
                  <a:lnTo>
                    <a:pt x="883" y="788"/>
                  </a:lnTo>
                  <a:close/>
                  <a:moveTo>
                    <a:pt x="442" y="0"/>
                  </a:moveTo>
                  <a:cubicBezTo>
                    <a:pt x="190" y="0"/>
                    <a:pt x="1" y="190"/>
                    <a:pt x="1" y="410"/>
                  </a:cubicBezTo>
                  <a:lnTo>
                    <a:pt x="1" y="2048"/>
                  </a:lnTo>
                  <a:cubicBezTo>
                    <a:pt x="1" y="2300"/>
                    <a:pt x="190" y="2458"/>
                    <a:pt x="442" y="2458"/>
                  </a:cubicBezTo>
                  <a:lnTo>
                    <a:pt x="2080" y="2458"/>
                  </a:lnTo>
                  <a:cubicBezTo>
                    <a:pt x="2332" y="2458"/>
                    <a:pt x="2521" y="2237"/>
                    <a:pt x="2521" y="2048"/>
                  </a:cubicBezTo>
                  <a:lnTo>
                    <a:pt x="2521" y="410"/>
                  </a:lnTo>
                  <a:cubicBezTo>
                    <a:pt x="2521" y="158"/>
                    <a:pt x="2332"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98;p27"/>
            <p:cNvSpPr/>
            <p:nvPr/>
          </p:nvSpPr>
          <p:spPr>
            <a:xfrm>
              <a:off x="-59761500" y="1990700"/>
              <a:ext cx="61450" cy="144950"/>
            </a:xfrm>
            <a:custGeom>
              <a:avLst/>
              <a:gdLst/>
              <a:ahLst/>
              <a:cxnLst/>
              <a:rect l="l" t="t" r="r" b="b"/>
              <a:pathLst>
                <a:path w="2458" h="5798" extrusionOk="0">
                  <a:moveTo>
                    <a:pt x="1670" y="820"/>
                  </a:moveTo>
                  <a:lnTo>
                    <a:pt x="1670" y="4979"/>
                  </a:lnTo>
                  <a:lnTo>
                    <a:pt x="851" y="4979"/>
                  </a:lnTo>
                  <a:lnTo>
                    <a:pt x="851" y="820"/>
                  </a:lnTo>
                  <a:close/>
                  <a:moveTo>
                    <a:pt x="410" y="1"/>
                  </a:moveTo>
                  <a:cubicBezTo>
                    <a:pt x="158" y="1"/>
                    <a:pt x="0" y="190"/>
                    <a:pt x="0" y="411"/>
                  </a:cubicBezTo>
                  <a:lnTo>
                    <a:pt x="0" y="5357"/>
                  </a:lnTo>
                  <a:cubicBezTo>
                    <a:pt x="0" y="5577"/>
                    <a:pt x="158" y="5798"/>
                    <a:pt x="410" y="5798"/>
                  </a:cubicBezTo>
                  <a:lnTo>
                    <a:pt x="2048" y="5798"/>
                  </a:lnTo>
                  <a:cubicBezTo>
                    <a:pt x="2300" y="5798"/>
                    <a:pt x="2458" y="5577"/>
                    <a:pt x="2458" y="5388"/>
                  </a:cubicBezTo>
                  <a:lnTo>
                    <a:pt x="2458" y="411"/>
                  </a:lnTo>
                  <a:cubicBezTo>
                    <a:pt x="2458" y="158"/>
                    <a:pt x="2269"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99;p27"/>
            <p:cNvSpPr/>
            <p:nvPr/>
          </p:nvSpPr>
          <p:spPr>
            <a:xfrm>
              <a:off x="-59678800" y="2053725"/>
              <a:ext cx="61450" cy="81925"/>
            </a:xfrm>
            <a:custGeom>
              <a:avLst/>
              <a:gdLst/>
              <a:ahLst/>
              <a:cxnLst/>
              <a:rect l="l" t="t" r="r" b="b"/>
              <a:pathLst>
                <a:path w="2458" h="3277" extrusionOk="0">
                  <a:moveTo>
                    <a:pt x="1670" y="788"/>
                  </a:moveTo>
                  <a:lnTo>
                    <a:pt x="1670" y="2458"/>
                  </a:lnTo>
                  <a:lnTo>
                    <a:pt x="851" y="2458"/>
                  </a:lnTo>
                  <a:lnTo>
                    <a:pt x="851" y="788"/>
                  </a:lnTo>
                  <a:close/>
                  <a:moveTo>
                    <a:pt x="410" y="0"/>
                  </a:moveTo>
                  <a:cubicBezTo>
                    <a:pt x="158" y="0"/>
                    <a:pt x="0" y="189"/>
                    <a:pt x="0" y="410"/>
                  </a:cubicBezTo>
                  <a:lnTo>
                    <a:pt x="0" y="2867"/>
                  </a:lnTo>
                  <a:cubicBezTo>
                    <a:pt x="0" y="3056"/>
                    <a:pt x="158" y="3277"/>
                    <a:pt x="410" y="3277"/>
                  </a:cubicBezTo>
                  <a:lnTo>
                    <a:pt x="2048" y="3277"/>
                  </a:lnTo>
                  <a:cubicBezTo>
                    <a:pt x="2300" y="3277"/>
                    <a:pt x="2458" y="3056"/>
                    <a:pt x="2458" y="2867"/>
                  </a:cubicBezTo>
                  <a:lnTo>
                    <a:pt x="2458" y="410"/>
                  </a:lnTo>
                  <a:cubicBezTo>
                    <a:pt x="2458" y="158"/>
                    <a:pt x="2269"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0;p27"/>
            <p:cNvSpPr/>
            <p:nvPr/>
          </p:nvSpPr>
          <p:spPr>
            <a:xfrm>
              <a:off x="-59889100" y="1945025"/>
              <a:ext cx="317425" cy="301975"/>
            </a:xfrm>
            <a:custGeom>
              <a:avLst/>
              <a:gdLst/>
              <a:ahLst/>
              <a:cxnLst/>
              <a:rect l="l" t="t" r="r" b="b"/>
              <a:pathLst>
                <a:path w="12697" h="12079" extrusionOk="0">
                  <a:moveTo>
                    <a:pt x="6333" y="851"/>
                  </a:moveTo>
                  <a:cubicBezTo>
                    <a:pt x="9357" y="851"/>
                    <a:pt x="11846" y="2931"/>
                    <a:pt x="11846" y="5546"/>
                  </a:cubicBezTo>
                  <a:cubicBezTo>
                    <a:pt x="11846" y="8129"/>
                    <a:pt x="9357" y="10208"/>
                    <a:pt x="6333" y="10208"/>
                  </a:cubicBezTo>
                  <a:cubicBezTo>
                    <a:pt x="5482" y="10208"/>
                    <a:pt x="4600" y="10019"/>
                    <a:pt x="3812" y="9704"/>
                  </a:cubicBezTo>
                  <a:cubicBezTo>
                    <a:pt x="3757" y="9682"/>
                    <a:pt x="3697" y="9671"/>
                    <a:pt x="3637" y="9671"/>
                  </a:cubicBezTo>
                  <a:cubicBezTo>
                    <a:pt x="3529" y="9671"/>
                    <a:pt x="3421" y="9706"/>
                    <a:pt x="3340" y="9767"/>
                  </a:cubicBezTo>
                  <a:lnTo>
                    <a:pt x="2489" y="10649"/>
                  </a:lnTo>
                  <a:lnTo>
                    <a:pt x="2489" y="9074"/>
                  </a:lnTo>
                  <a:cubicBezTo>
                    <a:pt x="2489" y="8948"/>
                    <a:pt x="2426" y="8822"/>
                    <a:pt x="2363" y="8759"/>
                  </a:cubicBezTo>
                  <a:cubicBezTo>
                    <a:pt x="1387" y="7877"/>
                    <a:pt x="819" y="6743"/>
                    <a:pt x="819" y="5514"/>
                  </a:cubicBezTo>
                  <a:cubicBezTo>
                    <a:pt x="819" y="2962"/>
                    <a:pt x="3308" y="851"/>
                    <a:pt x="6333" y="851"/>
                  </a:cubicBezTo>
                  <a:close/>
                  <a:moveTo>
                    <a:pt x="6333" y="1"/>
                  </a:moveTo>
                  <a:cubicBezTo>
                    <a:pt x="2836" y="1"/>
                    <a:pt x="0" y="2490"/>
                    <a:pt x="0" y="5514"/>
                  </a:cubicBezTo>
                  <a:cubicBezTo>
                    <a:pt x="0" y="6963"/>
                    <a:pt x="599" y="8255"/>
                    <a:pt x="1639" y="9263"/>
                  </a:cubicBezTo>
                  <a:lnTo>
                    <a:pt x="1639" y="11689"/>
                  </a:lnTo>
                  <a:cubicBezTo>
                    <a:pt x="1639" y="11918"/>
                    <a:pt x="1832" y="12079"/>
                    <a:pt x="2045" y="12079"/>
                  </a:cubicBezTo>
                  <a:cubicBezTo>
                    <a:pt x="2153" y="12079"/>
                    <a:pt x="2267" y="12037"/>
                    <a:pt x="2363" y="11941"/>
                  </a:cubicBezTo>
                  <a:lnTo>
                    <a:pt x="3749" y="10555"/>
                  </a:lnTo>
                  <a:cubicBezTo>
                    <a:pt x="4569" y="10901"/>
                    <a:pt x="5419" y="11027"/>
                    <a:pt x="6333" y="11027"/>
                  </a:cubicBezTo>
                  <a:cubicBezTo>
                    <a:pt x="9830" y="11027"/>
                    <a:pt x="12697" y="8570"/>
                    <a:pt x="12697" y="5514"/>
                  </a:cubicBezTo>
                  <a:cubicBezTo>
                    <a:pt x="12697" y="2490"/>
                    <a:pt x="9861" y="1"/>
                    <a:pt x="63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1095;p32"/>
          <p:cNvGrpSpPr/>
          <p:nvPr/>
        </p:nvGrpSpPr>
        <p:grpSpPr>
          <a:xfrm>
            <a:off x="1580969" y="1935493"/>
            <a:ext cx="497980" cy="497977"/>
            <a:chOff x="-59092025" y="2296300"/>
            <a:chExt cx="317425" cy="316650"/>
          </a:xfrm>
          <a:solidFill>
            <a:schemeClr val="accent1"/>
          </a:solidFill>
        </p:grpSpPr>
        <p:sp>
          <p:nvSpPr>
            <p:cNvPr id="53" name="Google Shape;1096;p32"/>
            <p:cNvSpPr/>
            <p:nvPr/>
          </p:nvSpPr>
          <p:spPr>
            <a:xfrm>
              <a:off x="-58994350" y="2382950"/>
              <a:ext cx="122875" cy="133925"/>
            </a:xfrm>
            <a:custGeom>
              <a:avLst/>
              <a:gdLst/>
              <a:ahLst/>
              <a:cxnLst/>
              <a:rect l="l" t="t" r="r" b="b"/>
              <a:pathLst>
                <a:path w="4915" h="5357" extrusionOk="0">
                  <a:moveTo>
                    <a:pt x="2457" y="819"/>
                  </a:moveTo>
                  <a:cubicBezTo>
                    <a:pt x="2930" y="819"/>
                    <a:pt x="3277" y="1166"/>
                    <a:pt x="3277" y="1639"/>
                  </a:cubicBezTo>
                  <a:cubicBezTo>
                    <a:pt x="3277" y="2111"/>
                    <a:pt x="2930" y="2458"/>
                    <a:pt x="2457" y="2458"/>
                  </a:cubicBezTo>
                  <a:cubicBezTo>
                    <a:pt x="1985" y="2458"/>
                    <a:pt x="1607" y="2111"/>
                    <a:pt x="1607" y="1639"/>
                  </a:cubicBezTo>
                  <a:cubicBezTo>
                    <a:pt x="1607" y="1166"/>
                    <a:pt x="2016" y="819"/>
                    <a:pt x="2457" y="819"/>
                  </a:cubicBezTo>
                  <a:close/>
                  <a:moveTo>
                    <a:pt x="2489" y="3245"/>
                  </a:moveTo>
                  <a:cubicBezTo>
                    <a:pt x="3277" y="3245"/>
                    <a:pt x="3907" y="3781"/>
                    <a:pt x="4096" y="4506"/>
                  </a:cubicBezTo>
                  <a:lnTo>
                    <a:pt x="882" y="4506"/>
                  </a:lnTo>
                  <a:cubicBezTo>
                    <a:pt x="1071" y="3812"/>
                    <a:pt x="1701" y="3245"/>
                    <a:pt x="2489" y="3245"/>
                  </a:cubicBezTo>
                  <a:close/>
                  <a:moveTo>
                    <a:pt x="2489" y="0"/>
                  </a:moveTo>
                  <a:cubicBezTo>
                    <a:pt x="1575" y="0"/>
                    <a:pt x="819" y="725"/>
                    <a:pt x="819" y="1639"/>
                  </a:cubicBezTo>
                  <a:cubicBezTo>
                    <a:pt x="819" y="2080"/>
                    <a:pt x="977" y="2458"/>
                    <a:pt x="1292" y="2773"/>
                  </a:cubicBezTo>
                  <a:cubicBezTo>
                    <a:pt x="567" y="3214"/>
                    <a:pt x="0" y="4001"/>
                    <a:pt x="0" y="4947"/>
                  </a:cubicBezTo>
                  <a:cubicBezTo>
                    <a:pt x="0" y="5199"/>
                    <a:pt x="189" y="5356"/>
                    <a:pt x="410" y="5356"/>
                  </a:cubicBezTo>
                  <a:lnTo>
                    <a:pt x="4537" y="5356"/>
                  </a:lnTo>
                  <a:cubicBezTo>
                    <a:pt x="4757" y="5356"/>
                    <a:pt x="4915" y="5136"/>
                    <a:pt x="4915" y="4947"/>
                  </a:cubicBezTo>
                  <a:cubicBezTo>
                    <a:pt x="4915" y="4001"/>
                    <a:pt x="4411" y="3182"/>
                    <a:pt x="3655" y="2773"/>
                  </a:cubicBezTo>
                  <a:cubicBezTo>
                    <a:pt x="3938" y="2458"/>
                    <a:pt x="4127" y="2080"/>
                    <a:pt x="4127" y="1639"/>
                  </a:cubicBezTo>
                  <a:cubicBezTo>
                    <a:pt x="4127" y="725"/>
                    <a:pt x="3403" y="0"/>
                    <a:pt x="2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97;p32"/>
            <p:cNvSpPr/>
            <p:nvPr/>
          </p:nvSpPr>
          <p:spPr>
            <a:xfrm>
              <a:off x="-59092025" y="2296300"/>
              <a:ext cx="317425" cy="316650"/>
            </a:xfrm>
            <a:custGeom>
              <a:avLst/>
              <a:gdLst/>
              <a:ahLst/>
              <a:cxnLst/>
              <a:rect l="l" t="t" r="r" b="b"/>
              <a:pathLst>
                <a:path w="12697" h="12666" extrusionOk="0">
                  <a:moveTo>
                    <a:pt x="1261" y="820"/>
                  </a:moveTo>
                  <a:cubicBezTo>
                    <a:pt x="1513" y="820"/>
                    <a:pt x="1702" y="1009"/>
                    <a:pt x="1702" y="1198"/>
                  </a:cubicBezTo>
                  <a:cubicBezTo>
                    <a:pt x="1670" y="1450"/>
                    <a:pt x="1513" y="1639"/>
                    <a:pt x="1261" y="1639"/>
                  </a:cubicBezTo>
                  <a:cubicBezTo>
                    <a:pt x="1040" y="1639"/>
                    <a:pt x="883" y="1450"/>
                    <a:pt x="883" y="1198"/>
                  </a:cubicBezTo>
                  <a:cubicBezTo>
                    <a:pt x="883" y="977"/>
                    <a:pt x="1072" y="820"/>
                    <a:pt x="1261" y="820"/>
                  </a:cubicBezTo>
                  <a:close/>
                  <a:moveTo>
                    <a:pt x="11468" y="820"/>
                  </a:moveTo>
                  <a:cubicBezTo>
                    <a:pt x="11720" y="820"/>
                    <a:pt x="11878" y="1009"/>
                    <a:pt x="11878" y="1198"/>
                  </a:cubicBezTo>
                  <a:cubicBezTo>
                    <a:pt x="11878" y="1450"/>
                    <a:pt x="11657" y="1639"/>
                    <a:pt x="11468" y="1639"/>
                  </a:cubicBezTo>
                  <a:cubicBezTo>
                    <a:pt x="11248" y="1639"/>
                    <a:pt x="11027" y="1450"/>
                    <a:pt x="11027" y="1198"/>
                  </a:cubicBezTo>
                  <a:cubicBezTo>
                    <a:pt x="11027" y="1009"/>
                    <a:pt x="11248" y="820"/>
                    <a:pt x="11468" y="820"/>
                  </a:cubicBezTo>
                  <a:close/>
                  <a:moveTo>
                    <a:pt x="6396" y="2616"/>
                  </a:moveTo>
                  <a:cubicBezTo>
                    <a:pt x="7341" y="2616"/>
                    <a:pt x="8286" y="2994"/>
                    <a:pt x="9042" y="3718"/>
                  </a:cubicBezTo>
                  <a:cubicBezTo>
                    <a:pt x="10492" y="5136"/>
                    <a:pt x="10492" y="7499"/>
                    <a:pt x="9042" y="8917"/>
                  </a:cubicBezTo>
                  <a:cubicBezTo>
                    <a:pt x="8318" y="9641"/>
                    <a:pt x="7373" y="10019"/>
                    <a:pt x="6396" y="10019"/>
                  </a:cubicBezTo>
                  <a:cubicBezTo>
                    <a:pt x="4348" y="10019"/>
                    <a:pt x="2647" y="8381"/>
                    <a:pt x="2647" y="6333"/>
                  </a:cubicBezTo>
                  <a:cubicBezTo>
                    <a:pt x="2647" y="4222"/>
                    <a:pt x="4348" y="2616"/>
                    <a:pt x="6396" y="2616"/>
                  </a:cubicBezTo>
                  <a:close/>
                  <a:moveTo>
                    <a:pt x="1261" y="10965"/>
                  </a:moveTo>
                  <a:cubicBezTo>
                    <a:pt x="1513" y="10965"/>
                    <a:pt x="1702" y="11185"/>
                    <a:pt x="1702" y="11406"/>
                  </a:cubicBezTo>
                  <a:cubicBezTo>
                    <a:pt x="1670" y="11658"/>
                    <a:pt x="1513" y="11847"/>
                    <a:pt x="1261" y="11847"/>
                  </a:cubicBezTo>
                  <a:cubicBezTo>
                    <a:pt x="1040" y="11847"/>
                    <a:pt x="883" y="11658"/>
                    <a:pt x="883" y="11406"/>
                  </a:cubicBezTo>
                  <a:cubicBezTo>
                    <a:pt x="883" y="11185"/>
                    <a:pt x="1072" y="10965"/>
                    <a:pt x="1261" y="10965"/>
                  </a:cubicBezTo>
                  <a:close/>
                  <a:moveTo>
                    <a:pt x="11468" y="11028"/>
                  </a:moveTo>
                  <a:cubicBezTo>
                    <a:pt x="11720" y="11028"/>
                    <a:pt x="11878" y="11217"/>
                    <a:pt x="11878" y="11437"/>
                  </a:cubicBezTo>
                  <a:cubicBezTo>
                    <a:pt x="11878" y="11689"/>
                    <a:pt x="11657" y="11878"/>
                    <a:pt x="11468" y="11878"/>
                  </a:cubicBezTo>
                  <a:cubicBezTo>
                    <a:pt x="11248" y="11878"/>
                    <a:pt x="11027" y="11689"/>
                    <a:pt x="11027" y="11437"/>
                  </a:cubicBezTo>
                  <a:cubicBezTo>
                    <a:pt x="11027" y="11217"/>
                    <a:pt x="11248" y="11028"/>
                    <a:pt x="11468" y="11028"/>
                  </a:cubicBezTo>
                  <a:close/>
                  <a:moveTo>
                    <a:pt x="1229" y="1"/>
                  </a:moveTo>
                  <a:cubicBezTo>
                    <a:pt x="567" y="1"/>
                    <a:pt x="0" y="536"/>
                    <a:pt x="0" y="1198"/>
                  </a:cubicBezTo>
                  <a:cubicBezTo>
                    <a:pt x="0" y="1891"/>
                    <a:pt x="567" y="2458"/>
                    <a:pt x="1229" y="2458"/>
                  </a:cubicBezTo>
                  <a:cubicBezTo>
                    <a:pt x="1418" y="2458"/>
                    <a:pt x="1576" y="2427"/>
                    <a:pt x="1796" y="2364"/>
                  </a:cubicBezTo>
                  <a:lnTo>
                    <a:pt x="2836" y="3403"/>
                  </a:lnTo>
                  <a:cubicBezTo>
                    <a:pt x="2174" y="4222"/>
                    <a:pt x="1828" y="5231"/>
                    <a:pt x="1828" y="6302"/>
                  </a:cubicBezTo>
                  <a:cubicBezTo>
                    <a:pt x="1828" y="7341"/>
                    <a:pt x="2174" y="8381"/>
                    <a:pt x="2899" y="9200"/>
                  </a:cubicBezTo>
                  <a:lnTo>
                    <a:pt x="1796" y="10303"/>
                  </a:lnTo>
                  <a:cubicBezTo>
                    <a:pt x="1639" y="10240"/>
                    <a:pt x="1418" y="10177"/>
                    <a:pt x="1229" y="10177"/>
                  </a:cubicBezTo>
                  <a:cubicBezTo>
                    <a:pt x="567" y="10177"/>
                    <a:pt x="0" y="10744"/>
                    <a:pt x="0" y="11437"/>
                  </a:cubicBezTo>
                  <a:cubicBezTo>
                    <a:pt x="0" y="12130"/>
                    <a:pt x="567" y="12666"/>
                    <a:pt x="1229" y="12666"/>
                  </a:cubicBezTo>
                  <a:cubicBezTo>
                    <a:pt x="1891" y="12666"/>
                    <a:pt x="2489" y="12130"/>
                    <a:pt x="2489" y="11437"/>
                  </a:cubicBezTo>
                  <a:cubicBezTo>
                    <a:pt x="2489" y="11248"/>
                    <a:pt x="2458" y="11091"/>
                    <a:pt x="2363" y="10901"/>
                  </a:cubicBezTo>
                  <a:lnTo>
                    <a:pt x="3466" y="9799"/>
                  </a:lnTo>
                  <a:cubicBezTo>
                    <a:pt x="4317" y="10460"/>
                    <a:pt x="5325" y="10838"/>
                    <a:pt x="6396" y="10838"/>
                  </a:cubicBezTo>
                  <a:cubicBezTo>
                    <a:pt x="7467" y="10838"/>
                    <a:pt x="8475" y="10492"/>
                    <a:pt x="9263" y="9830"/>
                  </a:cubicBezTo>
                  <a:lnTo>
                    <a:pt x="10334" y="10901"/>
                  </a:lnTo>
                  <a:cubicBezTo>
                    <a:pt x="10240" y="11059"/>
                    <a:pt x="10208" y="11248"/>
                    <a:pt x="10208" y="11437"/>
                  </a:cubicBezTo>
                  <a:cubicBezTo>
                    <a:pt x="10208" y="12099"/>
                    <a:pt x="10775" y="12666"/>
                    <a:pt x="11468" y="12666"/>
                  </a:cubicBezTo>
                  <a:cubicBezTo>
                    <a:pt x="12130" y="12666"/>
                    <a:pt x="12697" y="12099"/>
                    <a:pt x="12697" y="11437"/>
                  </a:cubicBezTo>
                  <a:cubicBezTo>
                    <a:pt x="12697" y="10775"/>
                    <a:pt x="12130" y="10177"/>
                    <a:pt x="11468" y="10177"/>
                  </a:cubicBezTo>
                  <a:cubicBezTo>
                    <a:pt x="11279" y="10177"/>
                    <a:pt x="11122" y="10208"/>
                    <a:pt x="10933" y="10303"/>
                  </a:cubicBezTo>
                  <a:lnTo>
                    <a:pt x="9861" y="9232"/>
                  </a:lnTo>
                  <a:cubicBezTo>
                    <a:pt x="11279" y="7562"/>
                    <a:pt x="11279" y="5073"/>
                    <a:pt x="9861" y="3403"/>
                  </a:cubicBezTo>
                  <a:lnTo>
                    <a:pt x="10933" y="2364"/>
                  </a:lnTo>
                  <a:cubicBezTo>
                    <a:pt x="11122" y="2427"/>
                    <a:pt x="11279" y="2458"/>
                    <a:pt x="11468" y="2458"/>
                  </a:cubicBezTo>
                  <a:cubicBezTo>
                    <a:pt x="12130" y="2458"/>
                    <a:pt x="12697" y="1923"/>
                    <a:pt x="12697" y="1198"/>
                  </a:cubicBezTo>
                  <a:cubicBezTo>
                    <a:pt x="12697" y="536"/>
                    <a:pt x="12130" y="1"/>
                    <a:pt x="11468" y="1"/>
                  </a:cubicBezTo>
                  <a:cubicBezTo>
                    <a:pt x="10807" y="1"/>
                    <a:pt x="10208" y="536"/>
                    <a:pt x="10208" y="1198"/>
                  </a:cubicBezTo>
                  <a:cubicBezTo>
                    <a:pt x="10208" y="1419"/>
                    <a:pt x="10240" y="1576"/>
                    <a:pt x="10334" y="1765"/>
                  </a:cubicBezTo>
                  <a:lnTo>
                    <a:pt x="9263" y="2836"/>
                  </a:lnTo>
                  <a:cubicBezTo>
                    <a:pt x="8412" y="2127"/>
                    <a:pt x="7373" y="1773"/>
                    <a:pt x="6337" y="1773"/>
                  </a:cubicBezTo>
                  <a:cubicBezTo>
                    <a:pt x="5301" y="1773"/>
                    <a:pt x="4269" y="2127"/>
                    <a:pt x="3434" y="2836"/>
                  </a:cubicBezTo>
                  <a:lnTo>
                    <a:pt x="2363" y="1765"/>
                  </a:lnTo>
                  <a:cubicBezTo>
                    <a:pt x="2458" y="1608"/>
                    <a:pt x="2489" y="1419"/>
                    <a:pt x="2489" y="1198"/>
                  </a:cubicBezTo>
                  <a:cubicBezTo>
                    <a:pt x="2489" y="536"/>
                    <a:pt x="1954"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bdélník 1"/>
          <p:cNvSpPr/>
          <p:nvPr/>
        </p:nvSpPr>
        <p:spPr>
          <a:xfrm>
            <a:off x="3230350" y="3606432"/>
            <a:ext cx="4572000" cy="830997"/>
          </a:xfrm>
          <a:prstGeom prst="rect">
            <a:avLst/>
          </a:prstGeom>
        </p:spPr>
        <p:txBody>
          <a:bodyPr>
            <a:spAutoFit/>
          </a:bodyPr>
          <a:lstStyle/>
          <a:p>
            <a:pPr algn="ctr"/>
            <a:r>
              <a:rPr lang="en-US" sz="1200" dirty="0">
                <a:latin typeface="Fira Sans Extra Condensed"/>
                <a:ea typeface="Fira Sans Extra Condensed"/>
                <a:cs typeface="Fira Sans Extra Condensed"/>
                <a:sym typeface="Fira Sans Extra Condensed"/>
              </a:rPr>
              <a:t>ADVANCED RESEARCH &amp; DATA ANALYSIS</a:t>
            </a:r>
          </a:p>
          <a:p>
            <a:pPr algn="ctr"/>
            <a:r>
              <a:rPr lang="en-US" sz="1200" dirty="0">
                <a:latin typeface="Fira Sans Extra Condensed"/>
                <a:ea typeface="Fira Sans Extra Condensed"/>
                <a:cs typeface="Fira Sans Extra Condensed"/>
                <a:sym typeface="Fira Sans Extra Condensed"/>
              </a:rPr>
              <a:t>LEADERSHIP &amp; PROFESSIONAL DEVELOPMENT</a:t>
            </a:r>
          </a:p>
          <a:p>
            <a:pPr algn="ctr"/>
            <a:r>
              <a:rPr lang="en-US" sz="1200" dirty="0">
                <a:latin typeface="Fira Sans Extra Condensed"/>
                <a:ea typeface="Fira Sans Extra Condensed"/>
                <a:cs typeface="Fira Sans Extra Condensed"/>
                <a:sym typeface="Fira Sans Extra Condensed"/>
              </a:rPr>
              <a:t>GLOBAL NETWORKING</a:t>
            </a:r>
          </a:p>
          <a:p>
            <a:pPr algn="ctr"/>
            <a:endParaRPr lang="en-US" sz="1200" dirty="0">
              <a:latin typeface="Fira Sans Extra Condensed"/>
              <a:ea typeface="Fira Sans Extra Condensed"/>
              <a:cs typeface="Fira Sans Extra Condensed"/>
              <a:sym typeface="Fira Sans Extra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8;p16"/>
          <p:cNvSpPr txBox="1"/>
          <p:nvPr/>
        </p:nvSpPr>
        <p:spPr>
          <a:xfrm>
            <a:off x="338690" y="1056739"/>
            <a:ext cx="1773900" cy="16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cs-CZ" sz="2800" dirty="0" err="1">
                <a:solidFill>
                  <a:schemeClr val="accent2"/>
                </a:solidFill>
                <a:latin typeface="Fira Sans Extra Condensed Medium"/>
                <a:ea typeface="Fira Sans Extra Condensed Medium"/>
                <a:cs typeface="Fira Sans Extra Condensed Medium"/>
                <a:sym typeface="Fira Sans Extra Condensed Medium"/>
              </a:rPr>
              <a:t>Year</a:t>
            </a:r>
            <a:r>
              <a:rPr lang="cs-CZ" sz="2800" dirty="0">
                <a:solidFill>
                  <a:schemeClr val="accent2"/>
                </a:solidFill>
                <a:latin typeface="Fira Sans Extra Condensed Medium"/>
                <a:ea typeface="Fira Sans Extra Condensed Medium"/>
                <a:cs typeface="Fira Sans Extra Condensed Medium"/>
                <a:sym typeface="Fira Sans Extra Condensed Medium"/>
              </a:rPr>
              <a:t> 1</a:t>
            </a:r>
            <a:endParaRPr sz="2800"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4" name="Google Shape;79;p16"/>
          <p:cNvSpPr txBox="1"/>
          <p:nvPr/>
        </p:nvSpPr>
        <p:spPr>
          <a:xfrm>
            <a:off x="371933" y="1457232"/>
            <a:ext cx="8222066" cy="346457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cs-CZ" sz="1200" dirty="0">
                <a:solidFill>
                  <a:schemeClr val="accent3"/>
                </a:solidFill>
                <a:latin typeface="Fira Sans Extra Condensed"/>
                <a:ea typeface="Fira Sans Extra Condensed"/>
                <a:cs typeface="Fira Sans Extra Condensed"/>
                <a:sym typeface="Fira Sans Extra Condensed"/>
              </a:rPr>
              <a:t>EXPLORATION</a:t>
            </a:r>
            <a:endParaRPr lang="en-GB" sz="1200" dirty="0">
              <a:solidFill>
                <a:schemeClr val="accent3"/>
              </a:solidFill>
              <a:latin typeface="Fira Sans Extra Condensed"/>
              <a:ea typeface="Fira Sans Extra Condensed"/>
              <a:cs typeface="Fira Sans Extra Condensed"/>
              <a:sym typeface="Fira Sans Extra Condensed"/>
            </a:endParaRPr>
          </a:p>
          <a:p>
            <a:pPr marL="0" lvl="0" indent="0" rtl="0">
              <a:spcBef>
                <a:spcPts val="0"/>
              </a:spcBef>
              <a:spcAft>
                <a:spcPts val="0"/>
              </a:spcAft>
              <a:buNone/>
            </a:pPr>
            <a:endParaRPr lang="en-GB" sz="400" dirty="0">
              <a:latin typeface="Fira Sans Extra Condensed"/>
              <a:ea typeface="Fira Sans Extra Condensed"/>
              <a:cs typeface="Fira Sans Extra Condensed"/>
              <a:sym typeface="Fira Sans Extra Condensed"/>
            </a:endParaRPr>
          </a:p>
          <a:p>
            <a:pPr lvl="0"/>
            <a:r>
              <a:rPr lang="cs-CZ" sz="1200" dirty="0">
                <a:solidFill>
                  <a:schemeClr val="accent3"/>
                </a:solidFill>
                <a:latin typeface="Fira Sans Extra Condensed"/>
                <a:ea typeface="Fira Sans Extra Condensed"/>
                <a:cs typeface="Fira Sans Extra Condensed"/>
                <a:sym typeface="Fira Sans Extra Condensed"/>
              </a:rPr>
              <a:t>E</a:t>
            </a:r>
            <a:r>
              <a:rPr lang="en-GB" sz="1200" dirty="0">
                <a:solidFill>
                  <a:schemeClr val="accent3"/>
                </a:solidFill>
                <a:latin typeface="Fira Sans Extra Condensed"/>
                <a:ea typeface="Fira Sans Extra Condensed"/>
                <a:cs typeface="Fira Sans Extra Condensed"/>
                <a:sym typeface="Fira Sans Extra Condensed"/>
              </a:rPr>
              <a:t>stablish a research plan </a:t>
            </a:r>
            <a:r>
              <a:rPr lang="en-GB" sz="1200" dirty="0">
                <a:latin typeface="Fira Sans Extra Condensed"/>
                <a:ea typeface="Fira Sans Extra Condensed"/>
                <a:cs typeface="Fira Sans Extra Condensed"/>
                <a:sym typeface="Fira Sans Extra Condensed"/>
              </a:rPr>
              <a:t>with specific milestones</a:t>
            </a:r>
            <a:r>
              <a:rPr lang="cs-CZ" sz="1200" dirty="0">
                <a:latin typeface="Fira Sans Extra Condensed"/>
                <a:ea typeface="Fira Sans Extra Condensed"/>
                <a:cs typeface="Fira Sans Extra Condensed"/>
                <a:sym typeface="Fira Sans Extra Condensed"/>
              </a:rPr>
              <a:t> in </a:t>
            </a:r>
            <a:r>
              <a:rPr lang="cs-CZ" sz="1200" dirty="0" err="1">
                <a:latin typeface="Fira Sans Extra Condensed"/>
                <a:ea typeface="Fira Sans Extra Condensed"/>
                <a:cs typeface="Fira Sans Extra Condensed"/>
                <a:sym typeface="Fira Sans Extra Condensed"/>
              </a:rPr>
              <a:t>cooperation</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with</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your</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supervisor</a:t>
            </a:r>
            <a:r>
              <a:rPr lang="cs-CZ" sz="1200" dirty="0">
                <a:latin typeface="Fira Sans Extra Condensed"/>
                <a:ea typeface="Fira Sans Extra Condensed"/>
                <a:cs typeface="Fira Sans Extra Condensed"/>
                <a:sym typeface="Fira Sans Extra Condensed"/>
              </a:rPr>
              <a:t> and </a:t>
            </a:r>
            <a:r>
              <a:rPr lang="en-GB" sz="1200" dirty="0">
                <a:latin typeface="Fira Sans Extra Condensed"/>
                <a:ea typeface="Fira Sans Extra Condensed"/>
                <a:cs typeface="Fira Sans Extra Condensed"/>
                <a:sym typeface="Fira Sans Extra Condensed"/>
              </a:rPr>
              <a:t>dive straight into your chosen research topic</a:t>
            </a:r>
            <a:r>
              <a:rPr lang="cs-CZ" sz="1200" dirty="0">
                <a:latin typeface="Fira Sans Extra Condensed"/>
                <a:ea typeface="Fira Sans Extra Condensed"/>
                <a:cs typeface="Fira Sans Extra Condensed"/>
                <a:sym typeface="Fira Sans Extra Condensed"/>
              </a:rPr>
              <a:t>. </a:t>
            </a:r>
            <a:r>
              <a:rPr lang="en-GB" sz="1200" dirty="0">
                <a:latin typeface="Fira Sans Extra Condensed"/>
                <a:ea typeface="Fira Sans Extra Condensed"/>
                <a:cs typeface="Fira Sans Extra Condensed"/>
                <a:sym typeface="Fira Sans Extra Condensed"/>
              </a:rPr>
              <a:t>While focusing on your research, </a:t>
            </a:r>
            <a:r>
              <a:rPr lang="cs-CZ" sz="1200" dirty="0" err="1">
                <a:latin typeface="Fira Sans Extra Condensed"/>
                <a:ea typeface="Fira Sans Extra Condensed"/>
                <a:cs typeface="Fira Sans Extra Condensed"/>
                <a:sym typeface="Fira Sans Extra Condensed"/>
              </a:rPr>
              <a:t>find</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some</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time</a:t>
            </a:r>
            <a:r>
              <a:rPr lang="cs-CZ" sz="1200" dirty="0">
                <a:latin typeface="Fira Sans Extra Condensed"/>
                <a:ea typeface="Fira Sans Extra Condensed"/>
                <a:cs typeface="Fira Sans Extra Condensed"/>
                <a:sym typeface="Fira Sans Extra Condensed"/>
              </a:rPr>
              <a:t> to </a:t>
            </a:r>
            <a:r>
              <a:rPr lang="en-GB" sz="1200" dirty="0">
                <a:latin typeface="Fira Sans Extra Condensed"/>
                <a:ea typeface="Fira Sans Extra Condensed"/>
                <a:cs typeface="Fira Sans Extra Condensed"/>
                <a:sym typeface="Fira Sans Extra Condensed"/>
              </a:rPr>
              <a:t>attend seminars</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conferences</a:t>
            </a:r>
            <a:r>
              <a:rPr lang="cs-CZ" sz="1200" dirty="0">
                <a:latin typeface="Fira Sans Extra Condensed"/>
                <a:ea typeface="Fira Sans Extra Condensed"/>
                <a:cs typeface="Fira Sans Extra Condensed"/>
                <a:sym typeface="Fira Sans Extra Condensed"/>
              </a:rPr>
              <a:t>,</a:t>
            </a:r>
            <a:r>
              <a:rPr lang="en-GB" sz="1200" dirty="0">
                <a:latin typeface="Fira Sans Extra Condensed"/>
                <a:ea typeface="Fira Sans Extra Condensed"/>
                <a:cs typeface="Fira Sans Extra Condensed"/>
                <a:sym typeface="Fira Sans Extra Condensed"/>
              </a:rPr>
              <a:t> and departmental presentations to </a:t>
            </a:r>
            <a:r>
              <a:rPr lang="cs-CZ" sz="1200" dirty="0" err="1">
                <a:solidFill>
                  <a:schemeClr val="accent3"/>
                </a:solidFill>
                <a:latin typeface="Fira Sans Extra Condensed"/>
                <a:ea typeface="Fira Sans Extra Condensed"/>
                <a:cs typeface="Fira Sans Extra Condensed"/>
                <a:sym typeface="Fira Sans Extra Condensed"/>
              </a:rPr>
              <a:t>explore</a:t>
            </a:r>
            <a:r>
              <a:rPr lang="en-US" sz="1200" dirty="0">
                <a:solidFill>
                  <a:schemeClr val="accent3"/>
                </a:solidFill>
                <a:latin typeface="Fira Sans Extra Condensed"/>
                <a:ea typeface="Fira Sans Extra Condensed"/>
                <a:cs typeface="Fira Sans Extra Condensed"/>
                <a:sym typeface="Fira Sans Extra Condensed"/>
              </a:rPr>
              <a:t> different areas of research</a:t>
            </a:r>
            <a:r>
              <a:rPr lang="en-GB" sz="1200" dirty="0">
                <a:latin typeface="Fira Sans Extra Condensed"/>
                <a:ea typeface="Fira Sans Extra Condensed"/>
                <a:cs typeface="Fira Sans Extra Condensed"/>
                <a:sym typeface="Fira Sans Extra Condensed"/>
              </a:rPr>
              <a:t>. Engage in discussions with senior researchers to gain valuable insights into various aspects of your planned research. This dual approach ensures both depth and breadth of knowledge. Additionally, it will</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help</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you</a:t>
            </a:r>
            <a:r>
              <a:rPr lang="cs-CZ" sz="1200" dirty="0">
                <a:latin typeface="Fira Sans Extra Condensed"/>
                <a:ea typeface="Fira Sans Extra Condensed"/>
                <a:cs typeface="Fira Sans Extra Condensed"/>
                <a:sym typeface="Fira Sans Extra Condensed"/>
              </a:rPr>
              <a:t> to </a:t>
            </a:r>
            <a:r>
              <a:rPr lang="cs-CZ" sz="1200" dirty="0" err="1">
                <a:latin typeface="Fira Sans Extra Condensed"/>
                <a:ea typeface="Fira Sans Extra Condensed"/>
                <a:cs typeface="Fira Sans Extra Condensed"/>
                <a:sym typeface="Fira Sans Extra Condensed"/>
              </a:rPr>
              <a:t>be</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well</a:t>
            </a:r>
            <a:r>
              <a:rPr lang="cs-CZ" sz="1200" dirty="0">
                <a:latin typeface="Fira Sans Extra Condensed"/>
                <a:ea typeface="Fira Sans Extra Condensed"/>
                <a:cs typeface="Fira Sans Extra Condensed"/>
                <a:sym typeface="Fira Sans Extra Condensed"/>
              </a:rPr>
              <a:t>-</a:t>
            </a:r>
            <a:r>
              <a:rPr lang="en-GB" sz="1200" dirty="0">
                <a:latin typeface="Fira Sans Extra Condensed"/>
                <a:ea typeface="Fira Sans Extra Condensed"/>
                <a:cs typeface="Fira Sans Extra Condensed"/>
                <a:sym typeface="Fira Sans Extra Condensed"/>
              </a:rPr>
              <a:t>prepare</a:t>
            </a:r>
            <a:r>
              <a:rPr lang="cs-CZ" sz="1200" dirty="0">
                <a:latin typeface="Fira Sans Extra Condensed"/>
                <a:ea typeface="Fira Sans Extra Condensed"/>
                <a:cs typeface="Fira Sans Extra Condensed"/>
                <a:sym typeface="Fira Sans Extra Condensed"/>
              </a:rPr>
              <a:t>d</a:t>
            </a:r>
            <a:r>
              <a:rPr lang="en-GB" sz="1200" dirty="0">
                <a:latin typeface="Fira Sans Extra Condensed"/>
                <a:ea typeface="Fira Sans Extra Condensed"/>
                <a:cs typeface="Fira Sans Extra Condensed"/>
                <a:sym typeface="Fira Sans Extra Condensed"/>
              </a:rPr>
              <a:t> for the state doctoral exams.</a:t>
            </a:r>
            <a:endParaRPr lang="cs-CZ" sz="1200" dirty="0">
              <a:latin typeface="Fira Sans Extra Condensed"/>
              <a:ea typeface="Fira Sans Extra Condensed"/>
              <a:cs typeface="Fira Sans Extra Condensed"/>
              <a:sym typeface="Fira Sans Extra Condensed"/>
            </a:endParaRPr>
          </a:p>
          <a:p>
            <a:pPr lvl="0"/>
            <a:endParaRPr lang="cs-CZ" sz="1200" dirty="0">
              <a:latin typeface="Fira Sans Extra Condensed"/>
              <a:ea typeface="Fira Sans Extra Condensed"/>
              <a:cs typeface="Fira Sans Extra Condensed"/>
              <a:sym typeface="Fira Sans Extra Condensed"/>
            </a:endParaRPr>
          </a:p>
          <a:p>
            <a:pPr marL="0" lvl="0" indent="0" rtl="0">
              <a:spcBef>
                <a:spcPts val="0"/>
              </a:spcBef>
              <a:spcAft>
                <a:spcPts val="0"/>
              </a:spcAft>
              <a:buNone/>
            </a:pPr>
            <a:r>
              <a:rPr lang="cs-CZ" sz="1200" dirty="0">
                <a:solidFill>
                  <a:schemeClr val="accent4"/>
                </a:solidFill>
                <a:latin typeface="Fira Sans Extra Condensed"/>
                <a:ea typeface="Fira Sans Extra Condensed"/>
                <a:cs typeface="Fira Sans Extra Condensed"/>
                <a:sym typeface="Fira Sans Extra Condensed"/>
              </a:rPr>
              <a:t>SKILL DEVELOPMENT</a:t>
            </a:r>
            <a:endParaRPr lang="en-GB" sz="1200" dirty="0">
              <a:solidFill>
                <a:schemeClr val="accent4"/>
              </a:solidFill>
              <a:latin typeface="Fira Sans Extra Condensed"/>
              <a:ea typeface="Fira Sans Extra Condensed"/>
              <a:cs typeface="Fira Sans Extra Condensed"/>
              <a:sym typeface="Fira Sans Extra Condensed"/>
            </a:endParaRPr>
          </a:p>
          <a:p>
            <a:pPr marL="0" lvl="0" indent="0" rtl="0">
              <a:spcBef>
                <a:spcPts val="0"/>
              </a:spcBef>
              <a:spcAft>
                <a:spcPts val="0"/>
              </a:spcAft>
              <a:buNone/>
            </a:pPr>
            <a:endParaRPr lang="en-GB" sz="400" dirty="0">
              <a:latin typeface="Fira Sans Extra Condensed"/>
              <a:ea typeface="Fira Sans Extra Condensed"/>
              <a:cs typeface="Fira Sans Extra Condensed"/>
              <a:sym typeface="Fira Sans Extra Condensed"/>
            </a:endParaRPr>
          </a:p>
          <a:p>
            <a:pPr lvl="0"/>
            <a:r>
              <a:rPr lang="en-US" sz="1200" dirty="0">
                <a:latin typeface="Fira Sans Extra Condensed"/>
                <a:ea typeface="Fira Sans Extra Condensed"/>
                <a:cs typeface="Fira Sans Extra Condensed"/>
                <a:sym typeface="Fira Sans Extra Condensed"/>
              </a:rPr>
              <a:t>Identify and enroll in relevant </a:t>
            </a:r>
            <a:r>
              <a:rPr lang="en-US" sz="1200" dirty="0">
                <a:solidFill>
                  <a:schemeClr val="accent4"/>
                </a:solidFill>
                <a:latin typeface="Fira Sans Extra Condensed"/>
                <a:ea typeface="Fira Sans Extra Condensed"/>
                <a:cs typeface="Fira Sans Extra Condensed"/>
                <a:sym typeface="Fira Sans Extra Condensed"/>
              </a:rPr>
              <a:t>coursework</a:t>
            </a:r>
            <a:r>
              <a:rPr lang="en-US" sz="1200" dirty="0">
                <a:latin typeface="Fira Sans Extra Condensed"/>
                <a:ea typeface="Fira Sans Extra Condensed"/>
                <a:cs typeface="Fira Sans Extra Condensed"/>
                <a:sym typeface="Fira Sans Extra Condensed"/>
              </a:rPr>
              <a:t> to strengthen your foundational knowledge in the field of study. Focus on acquiring both </a:t>
            </a:r>
            <a:r>
              <a:rPr lang="en-US" sz="1200" dirty="0">
                <a:solidFill>
                  <a:schemeClr val="accent4"/>
                </a:solidFill>
                <a:latin typeface="Fira Sans Extra Condensed"/>
                <a:ea typeface="Fira Sans Extra Condensed"/>
                <a:cs typeface="Fira Sans Extra Condensed"/>
                <a:sym typeface="Fira Sans Extra Condensed"/>
              </a:rPr>
              <a:t>technical and transferable skills</a:t>
            </a:r>
            <a:r>
              <a:rPr lang="en-US" sz="1200" dirty="0">
                <a:latin typeface="Fira Sans Extra Condensed"/>
                <a:ea typeface="Fira Sans Extra Condensed"/>
                <a:cs typeface="Fira Sans Extra Condensed"/>
                <a:sym typeface="Fira Sans Extra Condensed"/>
              </a:rPr>
              <a:t>, such as data analysis, scientific writing, presentation skills, and project management. Take advantage of workshops and training programs offered by your institution.</a:t>
            </a:r>
            <a:endParaRPr lang="en-GB" sz="1200" dirty="0">
              <a:latin typeface="Fira Sans Extra Condensed"/>
              <a:ea typeface="Fira Sans Extra Condensed"/>
              <a:cs typeface="Fira Sans Extra Condensed"/>
              <a:sym typeface="Fira Sans Extra Condensed"/>
            </a:endParaRPr>
          </a:p>
          <a:p>
            <a:pPr marL="0" lvl="0" indent="0" rtl="0">
              <a:spcBef>
                <a:spcPts val="0"/>
              </a:spcBef>
              <a:spcAft>
                <a:spcPts val="0"/>
              </a:spcAft>
              <a:buNone/>
            </a:pPr>
            <a:endParaRPr lang="cs-CZ" sz="1200" dirty="0">
              <a:latin typeface="Fira Sans Extra Condensed"/>
              <a:ea typeface="Fira Sans Extra Condensed"/>
              <a:cs typeface="Fira Sans Extra Condensed"/>
              <a:sym typeface="Fira Sans Extra Condensed"/>
            </a:endParaRPr>
          </a:p>
          <a:p>
            <a:pPr marL="0" lvl="0" indent="0" rtl="0">
              <a:spcBef>
                <a:spcPts val="0"/>
              </a:spcBef>
              <a:spcAft>
                <a:spcPts val="0"/>
              </a:spcAft>
              <a:buNone/>
            </a:pPr>
            <a:r>
              <a:rPr lang="cs-CZ" sz="1200" dirty="0">
                <a:solidFill>
                  <a:schemeClr val="accent5"/>
                </a:solidFill>
                <a:latin typeface="Fira Sans Extra Condensed"/>
                <a:ea typeface="Fira Sans Extra Condensed"/>
                <a:cs typeface="Fira Sans Extra Condensed"/>
                <a:sym typeface="Fira Sans Extra Condensed"/>
              </a:rPr>
              <a:t>NETWORKING </a:t>
            </a:r>
            <a:r>
              <a:rPr lang="en-US" sz="1200" dirty="0">
                <a:solidFill>
                  <a:schemeClr val="accent5"/>
                </a:solidFill>
                <a:latin typeface="Fira Sans Extra Condensed"/>
                <a:ea typeface="Fira Sans Extra Condensed"/>
                <a:cs typeface="Fira Sans Extra Condensed"/>
                <a:sym typeface="Fira Sans Extra Condensed"/>
              </a:rPr>
              <a:t>&amp; COLLABORATION</a:t>
            </a:r>
            <a:endParaRPr lang="en-GB" sz="1200" dirty="0">
              <a:solidFill>
                <a:schemeClr val="accent6"/>
              </a:solidFill>
              <a:latin typeface="Fira Sans Extra Condensed"/>
              <a:ea typeface="Fira Sans Extra Condensed"/>
              <a:cs typeface="Fira Sans Extra Condensed"/>
              <a:sym typeface="Fira Sans Extra Condensed"/>
            </a:endParaRPr>
          </a:p>
          <a:p>
            <a:pPr marL="0" lvl="0" indent="0" rtl="0">
              <a:spcBef>
                <a:spcPts val="0"/>
              </a:spcBef>
              <a:spcAft>
                <a:spcPts val="0"/>
              </a:spcAft>
              <a:buNone/>
            </a:pPr>
            <a:endParaRPr lang="en-GB" sz="400" dirty="0">
              <a:latin typeface="Fira Sans Extra Condensed"/>
              <a:ea typeface="Fira Sans Extra Condensed"/>
              <a:cs typeface="Fira Sans Extra Condensed"/>
              <a:sym typeface="Fira Sans Extra Condensed"/>
            </a:endParaRPr>
          </a:p>
          <a:p>
            <a:pPr lvl="0"/>
            <a:r>
              <a:rPr lang="en-US" sz="1200" dirty="0">
                <a:latin typeface="Fira Sans Extra Condensed"/>
                <a:ea typeface="Fira Sans Extra Condensed"/>
                <a:cs typeface="Fira Sans Extra Condensed"/>
                <a:sym typeface="Fira Sans Extra Condensed"/>
              </a:rPr>
              <a:t>Engage actively in departmental activities and </a:t>
            </a:r>
            <a:r>
              <a:rPr lang="en-US" sz="1200" dirty="0">
                <a:solidFill>
                  <a:schemeClr val="accent5"/>
                </a:solidFill>
                <a:latin typeface="Fira Sans Extra Condensed"/>
                <a:ea typeface="Fira Sans Extra Condensed"/>
                <a:cs typeface="Fira Sans Extra Condensed"/>
                <a:sym typeface="Fira Sans Extra Condensed"/>
              </a:rPr>
              <a:t>networking events </a:t>
            </a:r>
            <a:r>
              <a:rPr lang="en-US" sz="1200" dirty="0">
                <a:latin typeface="Fira Sans Extra Condensed"/>
                <a:ea typeface="Fira Sans Extra Condensed"/>
                <a:cs typeface="Fira Sans Extra Condensed"/>
                <a:sym typeface="Fira Sans Extra Condensed"/>
              </a:rPr>
              <a:t>on campus to build relationships with fellow students, faculty members, and professionals in the field. </a:t>
            </a:r>
            <a:r>
              <a:rPr lang="en-US" sz="1200" dirty="0">
                <a:solidFill>
                  <a:schemeClr val="accent5"/>
                </a:solidFill>
                <a:latin typeface="Fira Sans Extra Condensed"/>
                <a:ea typeface="Fira Sans Extra Condensed"/>
                <a:cs typeface="Fira Sans Extra Condensed"/>
                <a:sym typeface="Fira Sans Extra Condensed"/>
              </a:rPr>
              <a:t>Collaborate with peers </a:t>
            </a:r>
            <a:r>
              <a:rPr lang="en-US" sz="1200" dirty="0">
                <a:latin typeface="Fira Sans Extra Condensed"/>
                <a:ea typeface="Fira Sans Extra Condensed"/>
                <a:cs typeface="Fira Sans Extra Condensed"/>
                <a:sym typeface="Fira Sans Extra Condensed"/>
              </a:rPr>
              <a:t>on research projects, attend lab meetings, and participate in journal clubs. Seek opportunities to present your work at local conferences or symposiums.</a:t>
            </a:r>
            <a:endParaRPr lang="cs-CZ" sz="1200" dirty="0">
              <a:latin typeface="Fira Sans Extra Condensed"/>
              <a:ea typeface="Fira Sans Extra Condensed"/>
              <a:cs typeface="Fira Sans Extra Condensed"/>
              <a:sym typeface="Fira Sans Extra Condensed"/>
            </a:endParaRPr>
          </a:p>
          <a:p>
            <a:pPr lvl="0"/>
            <a:endParaRPr lang="cs-CZ" sz="1200" dirty="0">
              <a:latin typeface="Fira Sans Extra Condensed"/>
              <a:ea typeface="Fira Sans Extra Condensed"/>
              <a:cs typeface="Fira Sans Extra Condensed"/>
              <a:sym typeface="Fira Sans Extra Condensed"/>
            </a:endParaRPr>
          </a:p>
        </p:txBody>
      </p:sp>
      <p:grpSp>
        <p:nvGrpSpPr>
          <p:cNvPr id="8" name="Google Shape;91;p16"/>
          <p:cNvGrpSpPr/>
          <p:nvPr/>
        </p:nvGrpSpPr>
        <p:grpSpPr>
          <a:xfrm>
            <a:off x="338690" y="146913"/>
            <a:ext cx="8288553" cy="811232"/>
            <a:chOff x="427675" y="2363506"/>
            <a:chExt cx="8288553" cy="811232"/>
          </a:xfrm>
        </p:grpSpPr>
        <p:sp>
          <p:nvSpPr>
            <p:cNvPr id="9" name="Google Shape;92;p16"/>
            <p:cNvSpPr/>
            <p:nvPr/>
          </p:nvSpPr>
          <p:spPr>
            <a:xfrm>
              <a:off x="427675" y="2430759"/>
              <a:ext cx="8288553" cy="675995"/>
            </a:xfrm>
            <a:custGeom>
              <a:avLst/>
              <a:gdLst/>
              <a:ahLst/>
              <a:cxnLst/>
              <a:rect l="l" t="t" r="r" b="b"/>
              <a:pathLst>
                <a:path w="108188" h="12212" extrusionOk="0">
                  <a:moveTo>
                    <a:pt x="107422" y="9070"/>
                  </a:moveTo>
                  <a:cubicBezTo>
                    <a:pt x="105362" y="8146"/>
                    <a:pt x="103805" y="6799"/>
                    <a:pt x="102155" y="5360"/>
                  </a:cubicBezTo>
                  <a:cubicBezTo>
                    <a:pt x="99118" y="2720"/>
                    <a:pt x="95976" y="0"/>
                    <a:pt x="89705" y="0"/>
                  </a:cubicBezTo>
                  <a:cubicBezTo>
                    <a:pt x="83435" y="0"/>
                    <a:pt x="80293" y="2733"/>
                    <a:pt x="77243" y="5360"/>
                  </a:cubicBezTo>
                  <a:cubicBezTo>
                    <a:pt x="74352" y="7868"/>
                    <a:pt x="71619" y="10231"/>
                    <a:pt x="66088" y="10231"/>
                  </a:cubicBezTo>
                  <a:cubicBezTo>
                    <a:pt x="60556" y="10231"/>
                    <a:pt x="57837" y="7868"/>
                    <a:pt x="54932" y="5360"/>
                  </a:cubicBezTo>
                  <a:cubicBezTo>
                    <a:pt x="51896" y="2720"/>
                    <a:pt x="48754" y="0"/>
                    <a:pt x="42483" y="0"/>
                  </a:cubicBezTo>
                  <a:cubicBezTo>
                    <a:pt x="36212" y="0"/>
                    <a:pt x="33070" y="2720"/>
                    <a:pt x="30034" y="5360"/>
                  </a:cubicBezTo>
                  <a:cubicBezTo>
                    <a:pt x="27143" y="7868"/>
                    <a:pt x="24410" y="10231"/>
                    <a:pt x="18879" y="10231"/>
                  </a:cubicBezTo>
                  <a:cubicBezTo>
                    <a:pt x="13347" y="10231"/>
                    <a:pt x="10614" y="7868"/>
                    <a:pt x="7723" y="5360"/>
                  </a:cubicBezTo>
                  <a:cubicBezTo>
                    <a:pt x="6033" y="3895"/>
                    <a:pt x="4291" y="2390"/>
                    <a:pt x="1967" y="1347"/>
                  </a:cubicBezTo>
                  <a:cubicBezTo>
                    <a:pt x="779" y="845"/>
                    <a:pt x="0" y="2588"/>
                    <a:pt x="1149" y="3142"/>
                  </a:cubicBezTo>
                  <a:cubicBezTo>
                    <a:pt x="3208" y="4066"/>
                    <a:pt x="4766" y="5426"/>
                    <a:pt x="6416" y="6852"/>
                  </a:cubicBezTo>
                  <a:cubicBezTo>
                    <a:pt x="9466" y="9492"/>
                    <a:pt x="12608" y="12212"/>
                    <a:pt x="18879" y="12212"/>
                  </a:cubicBezTo>
                  <a:cubicBezTo>
                    <a:pt x="25149" y="12212"/>
                    <a:pt x="28278" y="9492"/>
                    <a:pt x="31328" y="6852"/>
                  </a:cubicBezTo>
                  <a:cubicBezTo>
                    <a:pt x="34219" y="4344"/>
                    <a:pt x="36952" y="1980"/>
                    <a:pt x="42483" y="1980"/>
                  </a:cubicBezTo>
                  <a:cubicBezTo>
                    <a:pt x="48015" y="1980"/>
                    <a:pt x="50747" y="4344"/>
                    <a:pt x="53639" y="6852"/>
                  </a:cubicBezTo>
                  <a:cubicBezTo>
                    <a:pt x="56675" y="9492"/>
                    <a:pt x="59817" y="12212"/>
                    <a:pt x="66088" y="12212"/>
                  </a:cubicBezTo>
                  <a:cubicBezTo>
                    <a:pt x="72358" y="12212"/>
                    <a:pt x="75500" y="9492"/>
                    <a:pt x="78550" y="6852"/>
                  </a:cubicBezTo>
                  <a:cubicBezTo>
                    <a:pt x="81441" y="4344"/>
                    <a:pt x="84174" y="1980"/>
                    <a:pt x="89705" y="1980"/>
                  </a:cubicBezTo>
                  <a:cubicBezTo>
                    <a:pt x="95237" y="1980"/>
                    <a:pt x="97970" y="4344"/>
                    <a:pt x="100861" y="6852"/>
                  </a:cubicBezTo>
                  <a:cubicBezTo>
                    <a:pt x="102551" y="8317"/>
                    <a:pt x="104293" y="9822"/>
                    <a:pt x="106617" y="10878"/>
                  </a:cubicBezTo>
                  <a:cubicBezTo>
                    <a:pt x="107118" y="11129"/>
                    <a:pt x="107726" y="10905"/>
                    <a:pt x="107950" y="10390"/>
                  </a:cubicBezTo>
                  <a:cubicBezTo>
                    <a:pt x="108188" y="9875"/>
                    <a:pt x="107950" y="9281"/>
                    <a:pt x="107422" y="9070"/>
                  </a:cubicBezTo>
                  <a:close/>
                </a:path>
              </a:pathLst>
            </a:custGeom>
            <a:gradFill>
              <a:gsLst>
                <a:gs pos="0">
                  <a:schemeClr val="accent1"/>
                </a:gs>
                <a:gs pos="17000">
                  <a:schemeClr val="accent2"/>
                </a:gs>
                <a:gs pos="37000">
                  <a:schemeClr val="accent3"/>
                </a:gs>
                <a:gs pos="60000">
                  <a:schemeClr val="accent4"/>
                </a:gs>
                <a:gs pos="8400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93;p16"/>
            <p:cNvGrpSpPr/>
            <p:nvPr/>
          </p:nvGrpSpPr>
          <p:grpSpPr>
            <a:xfrm>
              <a:off x="1708067" y="2929847"/>
              <a:ext cx="245610" cy="244891"/>
              <a:chOff x="1177442" y="2884512"/>
              <a:chExt cx="245610" cy="244891"/>
            </a:xfrm>
          </p:grpSpPr>
          <p:sp>
            <p:nvSpPr>
              <p:cNvPr id="20" name="Google Shape;94;p16"/>
              <p:cNvSpPr/>
              <p:nvPr/>
            </p:nvSpPr>
            <p:spPr>
              <a:xfrm>
                <a:off x="1177442" y="2884512"/>
                <a:ext cx="245610" cy="244891"/>
              </a:xfrm>
              <a:custGeom>
                <a:avLst/>
                <a:gdLst/>
                <a:ahLst/>
                <a:cxnLst/>
                <a:rect l="l" t="t" r="r" b="b"/>
                <a:pathLst>
                  <a:path w="4437" h="4424" extrusionOk="0">
                    <a:moveTo>
                      <a:pt x="2219" y="1"/>
                    </a:moveTo>
                    <a:cubicBezTo>
                      <a:pt x="991" y="1"/>
                      <a:pt x="1" y="991"/>
                      <a:pt x="1" y="2206"/>
                    </a:cubicBezTo>
                    <a:cubicBezTo>
                      <a:pt x="1" y="3433"/>
                      <a:pt x="991" y="4423"/>
                      <a:pt x="2219" y="4423"/>
                    </a:cubicBezTo>
                    <a:cubicBezTo>
                      <a:pt x="3447" y="4423"/>
                      <a:pt x="4437" y="3433"/>
                      <a:pt x="4437" y="2206"/>
                    </a:cubicBezTo>
                    <a:cubicBezTo>
                      <a:pt x="4437" y="991"/>
                      <a:pt x="3447" y="1"/>
                      <a:pt x="2219"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p16"/>
              <p:cNvSpPr/>
              <p:nvPr/>
            </p:nvSpPr>
            <p:spPr>
              <a:xfrm>
                <a:off x="1234458" y="2940809"/>
                <a:ext cx="131579" cy="131579"/>
              </a:xfrm>
              <a:custGeom>
                <a:avLst/>
                <a:gdLst/>
                <a:ahLst/>
                <a:cxnLst/>
                <a:rect l="l" t="t" r="r" b="b"/>
                <a:pathLst>
                  <a:path w="2377" h="2377" extrusionOk="0">
                    <a:moveTo>
                      <a:pt x="2377" y="1189"/>
                    </a:moveTo>
                    <a:cubicBezTo>
                      <a:pt x="2377" y="1849"/>
                      <a:pt x="1849" y="2377"/>
                      <a:pt x="1189" y="2377"/>
                    </a:cubicBezTo>
                    <a:cubicBezTo>
                      <a:pt x="529" y="2377"/>
                      <a:pt x="1" y="1849"/>
                      <a:pt x="1" y="1189"/>
                    </a:cubicBezTo>
                    <a:cubicBezTo>
                      <a:pt x="1" y="529"/>
                      <a:pt x="529" y="0"/>
                      <a:pt x="1189" y="0"/>
                    </a:cubicBezTo>
                    <a:cubicBezTo>
                      <a:pt x="1849" y="0"/>
                      <a:pt x="2377" y="529"/>
                      <a:pt x="2377" y="118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96;p16"/>
            <p:cNvGrpSpPr/>
            <p:nvPr/>
          </p:nvGrpSpPr>
          <p:grpSpPr>
            <a:xfrm>
              <a:off x="3551407" y="2363506"/>
              <a:ext cx="245610" cy="244891"/>
              <a:chOff x="3804994" y="2454571"/>
              <a:chExt cx="245610" cy="244891"/>
            </a:xfrm>
          </p:grpSpPr>
          <p:sp>
            <p:nvSpPr>
              <p:cNvPr id="18" name="Google Shape;97;p16"/>
              <p:cNvSpPr/>
              <p:nvPr/>
            </p:nvSpPr>
            <p:spPr>
              <a:xfrm>
                <a:off x="3804994" y="2454571"/>
                <a:ext cx="245610" cy="244891"/>
              </a:xfrm>
              <a:custGeom>
                <a:avLst/>
                <a:gdLst/>
                <a:ahLst/>
                <a:cxnLst/>
                <a:rect l="l" t="t" r="r" b="b"/>
                <a:pathLst>
                  <a:path w="4437" h="4424" extrusionOk="0">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8;p16"/>
              <p:cNvSpPr/>
              <p:nvPr/>
            </p:nvSpPr>
            <p:spPr>
              <a:xfrm>
                <a:off x="3862010" y="2510868"/>
                <a:ext cx="131579" cy="131579"/>
              </a:xfrm>
              <a:custGeom>
                <a:avLst/>
                <a:gdLst/>
                <a:ahLst/>
                <a:cxnLst/>
                <a:rect l="l" t="t" r="r" b="b"/>
                <a:pathLst>
                  <a:path w="2377" h="2377" extrusionOk="0">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99;p16"/>
            <p:cNvGrpSpPr/>
            <p:nvPr/>
          </p:nvGrpSpPr>
          <p:grpSpPr>
            <a:xfrm>
              <a:off x="5394746" y="2929847"/>
              <a:ext cx="244891" cy="244891"/>
              <a:chOff x="5112380" y="3020912"/>
              <a:chExt cx="244891" cy="244891"/>
            </a:xfrm>
          </p:grpSpPr>
          <p:sp>
            <p:nvSpPr>
              <p:cNvPr id="16" name="Google Shape;100;p16"/>
              <p:cNvSpPr/>
              <p:nvPr/>
            </p:nvSpPr>
            <p:spPr>
              <a:xfrm>
                <a:off x="5112380" y="3020912"/>
                <a:ext cx="244891" cy="244891"/>
              </a:xfrm>
              <a:custGeom>
                <a:avLst/>
                <a:gdLst/>
                <a:ahLst/>
                <a:cxnLst/>
                <a:rect l="l" t="t" r="r" b="b"/>
                <a:pathLst>
                  <a:path w="4424" h="4424" extrusionOk="0">
                    <a:moveTo>
                      <a:pt x="2218" y="1"/>
                    </a:moveTo>
                    <a:cubicBezTo>
                      <a:pt x="991" y="1"/>
                      <a:pt x="1" y="991"/>
                      <a:pt x="1" y="2206"/>
                    </a:cubicBezTo>
                    <a:cubicBezTo>
                      <a:pt x="1" y="3433"/>
                      <a:pt x="991" y="4423"/>
                      <a:pt x="2218" y="4423"/>
                    </a:cubicBezTo>
                    <a:cubicBezTo>
                      <a:pt x="3433" y="4423"/>
                      <a:pt x="4423" y="3433"/>
                      <a:pt x="4423" y="2206"/>
                    </a:cubicBezTo>
                    <a:cubicBezTo>
                      <a:pt x="4423" y="991"/>
                      <a:pt x="3433" y="1"/>
                      <a:pt x="2218"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p16"/>
              <p:cNvSpPr/>
              <p:nvPr/>
            </p:nvSpPr>
            <p:spPr>
              <a:xfrm>
                <a:off x="5169396" y="3077209"/>
                <a:ext cx="130859" cy="131579"/>
              </a:xfrm>
              <a:custGeom>
                <a:avLst/>
                <a:gdLst/>
                <a:ahLst/>
                <a:cxnLst/>
                <a:rect l="l" t="t" r="r" b="b"/>
                <a:pathLst>
                  <a:path w="2364" h="2377" extrusionOk="0">
                    <a:moveTo>
                      <a:pt x="2363" y="1189"/>
                    </a:moveTo>
                    <a:cubicBezTo>
                      <a:pt x="2363" y="1849"/>
                      <a:pt x="1835" y="2377"/>
                      <a:pt x="1188" y="2377"/>
                    </a:cubicBezTo>
                    <a:cubicBezTo>
                      <a:pt x="528" y="2377"/>
                      <a:pt x="0" y="1849"/>
                      <a:pt x="0" y="1189"/>
                    </a:cubicBezTo>
                    <a:cubicBezTo>
                      <a:pt x="0" y="529"/>
                      <a:pt x="528" y="0"/>
                      <a:pt x="1188" y="0"/>
                    </a:cubicBezTo>
                    <a:cubicBezTo>
                      <a:pt x="1835" y="0"/>
                      <a:pt x="2363" y="529"/>
                      <a:pt x="2363" y="1189"/>
                    </a:cubicBezTo>
                    <a:close/>
                  </a:path>
                </a:pathLst>
              </a:custGeom>
              <a:gradFill>
                <a:gsLst>
                  <a:gs pos="0">
                    <a:schemeClr val="accent3"/>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2;p16"/>
            <p:cNvGrpSpPr/>
            <p:nvPr/>
          </p:nvGrpSpPr>
          <p:grpSpPr>
            <a:xfrm>
              <a:off x="7237366" y="2363506"/>
              <a:ext cx="244835" cy="244891"/>
              <a:chOff x="7723466" y="2521821"/>
              <a:chExt cx="244835" cy="244891"/>
            </a:xfrm>
          </p:grpSpPr>
          <p:sp>
            <p:nvSpPr>
              <p:cNvPr id="14" name="Google Shape;103;p16"/>
              <p:cNvSpPr/>
              <p:nvPr/>
            </p:nvSpPr>
            <p:spPr>
              <a:xfrm>
                <a:off x="7723466" y="2521821"/>
                <a:ext cx="244835" cy="244891"/>
              </a:xfrm>
              <a:custGeom>
                <a:avLst/>
                <a:gdLst/>
                <a:ahLst/>
                <a:cxnLst/>
                <a:rect l="l" t="t" r="r" b="b"/>
                <a:pathLst>
                  <a:path w="4423" h="4424" extrusionOk="0">
                    <a:moveTo>
                      <a:pt x="2205" y="1"/>
                    </a:moveTo>
                    <a:cubicBezTo>
                      <a:pt x="990" y="1"/>
                      <a:pt x="0" y="991"/>
                      <a:pt x="0" y="2205"/>
                    </a:cubicBezTo>
                    <a:cubicBezTo>
                      <a:pt x="0" y="3433"/>
                      <a:pt x="990" y="4423"/>
                      <a:pt x="2205" y="4423"/>
                    </a:cubicBezTo>
                    <a:cubicBezTo>
                      <a:pt x="3433" y="4423"/>
                      <a:pt x="4423" y="3433"/>
                      <a:pt x="4423" y="2205"/>
                    </a:cubicBezTo>
                    <a:cubicBezTo>
                      <a:pt x="4423" y="991"/>
                      <a:pt x="3433" y="1"/>
                      <a:pt x="2205"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4;p16"/>
              <p:cNvSpPr/>
              <p:nvPr/>
            </p:nvSpPr>
            <p:spPr>
              <a:xfrm>
                <a:off x="7780482" y="2578118"/>
                <a:ext cx="130859" cy="131579"/>
              </a:xfrm>
              <a:custGeom>
                <a:avLst/>
                <a:gdLst/>
                <a:ahLst/>
                <a:cxnLst/>
                <a:rect l="l" t="t" r="r" b="b"/>
                <a:pathLst>
                  <a:path w="2364" h="2377" extrusionOk="0">
                    <a:moveTo>
                      <a:pt x="2363" y="1188"/>
                    </a:moveTo>
                    <a:cubicBezTo>
                      <a:pt x="2363" y="1848"/>
                      <a:pt x="1835" y="2376"/>
                      <a:pt x="1175" y="2376"/>
                    </a:cubicBezTo>
                    <a:cubicBezTo>
                      <a:pt x="528" y="2376"/>
                      <a:pt x="0" y="1848"/>
                      <a:pt x="0" y="1188"/>
                    </a:cubicBezTo>
                    <a:cubicBezTo>
                      <a:pt x="0" y="528"/>
                      <a:pt x="528" y="0"/>
                      <a:pt x="1175" y="0"/>
                    </a:cubicBezTo>
                    <a:cubicBezTo>
                      <a:pt x="1835" y="0"/>
                      <a:pt x="2363" y="528"/>
                      <a:pt x="2363" y="1188"/>
                    </a:cubicBezTo>
                    <a:close/>
                  </a:path>
                </a:pathLst>
              </a:custGeom>
              <a:gradFill>
                <a:gsLst>
                  <a:gs pos="0">
                    <a:schemeClr val="accent4"/>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 name="Skupina 24"/>
          <p:cNvGrpSpPr/>
          <p:nvPr/>
        </p:nvGrpSpPr>
        <p:grpSpPr>
          <a:xfrm>
            <a:off x="1476817" y="126072"/>
            <a:ext cx="530139" cy="530167"/>
            <a:chOff x="1304075" y="2174301"/>
            <a:chExt cx="530139" cy="530167"/>
          </a:xfrm>
        </p:grpSpPr>
        <p:grpSp>
          <p:nvGrpSpPr>
            <p:cNvPr id="5" name="Google Shape;80;p16"/>
            <p:cNvGrpSpPr/>
            <p:nvPr/>
          </p:nvGrpSpPr>
          <p:grpSpPr>
            <a:xfrm>
              <a:off x="1304075" y="2174301"/>
              <a:ext cx="530139" cy="530167"/>
              <a:chOff x="1298661" y="1653185"/>
              <a:chExt cx="1063314" cy="1063370"/>
            </a:xfrm>
          </p:grpSpPr>
          <p:sp>
            <p:nvSpPr>
              <p:cNvPr id="6" name="Google Shape;81;p16"/>
              <p:cNvSpPr/>
              <p:nvPr/>
            </p:nvSpPr>
            <p:spPr>
              <a:xfrm>
                <a:off x="1298661" y="1653185"/>
                <a:ext cx="1063314" cy="1063370"/>
              </a:xfrm>
              <a:custGeom>
                <a:avLst/>
                <a:gdLst/>
                <a:ahLst/>
                <a:cxnLst/>
                <a:rect l="l" t="t" r="r" b="b"/>
                <a:pathLst>
                  <a:path w="19209" h="19210" extrusionOk="0">
                    <a:moveTo>
                      <a:pt x="19209" y="9598"/>
                    </a:moveTo>
                    <a:cubicBezTo>
                      <a:pt x="19209" y="14905"/>
                      <a:pt x="14905" y="19209"/>
                      <a:pt x="9598" y="19209"/>
                    </a:cubicBezTo>
                    <a:cubicBezTo>
                      <a:pt x="4291" y="19209"/>
                      <a:pt x="0" y="14905"/>
                      <a:pt x="0" y="9598"/>
                    </a:cubicBezTo>
                    <a:cubicBezTo>
                      <a:pt x="0" y="4291"/>
                      <a:pt x="4291" y="1"/>
                      <a:pt x="9598" y="1"/>
                    </a:cubicBezTo>
                    <a:cubicBezTo>
                      <a:pt x="14905" y="1"/>
                      <a:pt x="19209" y="4291"/>
                      <a:pt x="19209" y="9598"/>
                    </a:cubicBezTo>
                    <a:close/>
                  </a:path>
                </a:pathLst>
              </a:custGeom>
              <a:gradFill>
                <a:gsLst>
                  <a:gs pos="0">
                    <a:schemeClr val="accent1"/>
                  </a:gs>
                  <a:gs pos="100000">
                    <a:schemeClr val="accent2"/>
                  </a:gs>
                </a:gsLst>
                <a:lin ang="0" scaled="0"/>
              </a:gra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2;p16"/>
              <p:cNvSpPr/>
              <p:nvPr/>
            </p:nvSpPr>
            <p:spPr>
              <a:xfrm>
                <a:off x="1371731" y="1726254"/>
                <a:ext cx="916457" cy="916457"/>
              </a:xfrm>
              <a:custGeom>
                <a:avLst/>
                <a:gdLst/>
                <a:ahLst/>
                <a:cxnLst/>
                <a:rect l="l" t="t" r="r" b="b"/>
                <a:pathLst>
                  <a:path w="16556" h="16556" extrusionOk="0">
                    <a:moveTo>
                      <a:pt x="8278" y="1"/>
                    </a:moveTo>
                    <a:cubicBezTo>
                      <a:pt x="3710" y="1"/>
                      <a:pt x="0" y="3710"/>
                      <a:pt x="0" y="8278"/>
                    </a:cubicBezTo>
                    <a:cubicBezTo>
                      <a:pt x="0" y="12846"/>
                      <a:pt x="3710" y="16556"/>
                      <a:pt x="8278" y="16556"/>
                    </a:cubicBezTo>
                    <a:cubicBezTo>
                      <a:pt x="12846" y="16556"/>
                      <a:pt x="16555" y="12846"/>
                      <a:pt x="16555" y="8278"/>
                    </a:cubicBezTo>
                    <a:cubicBezTo>
                      <a:pt x="16555" y="3710"/>
                      <a:pt x="12846" y="1"/>
                      <a:pt x="8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1095;p32"/>
            <p:cNvGrpSpPr/>
            <p:nvPr/>
          </p:nvGrpSpPr>
          <p:grpSpPr>
            <a:xfrm>
              <a:off x="1448074" y="2312805"/>
              <a:ext cx="248279" cy="248278"/>
              <a:chOff x="-59092025" y="2296300"/>
              <a:chExt cx="317425" cy="316650"/>
            </a:xfrm>
            <a:solidFill>
              <a:schemeClr val="accent1"/>
            </a:solidFill>
          </p:grpSpPr>
          <p:sp>
            <p:nvSpPr>
              <p:cNvPr id="23" name="Google Shape;1096;p32"/>
              <p:cNvSpPr/>
              <p:nvPr/>
            </p:nvSpPr>
            <p:spPr>
              <a:xfrm>
                <a:off x="-58994350" y="2382950"/>
                <a:ext cx="122875" cy="133925"/>
              </a:xfrm>
              <a:custGeom>
                <a:avLst/>
                <a:gdLst/>
                <a:ahLst/>
                <a:cxnLst/>
                <a:rect l="l" t="t" r="r" b="b"/>
                <a:pathLst>
                  <a:path w="4915" h="5357" extrusionOk="0">
                    <a:moveTo>
                      <a:pt x="2457" y="819"/>
                    </a:moveTo>
                    <a:cubicBezTo>
                      <a:pt x="2930" y="819"/>
                      <a:pt x="3277" y="1166"/>
                      <a:pt x="3277" y="1639"/>
                    </a:cubicBezTo>
                    <a:cubicBezTo>
                      <a:pt x="3277" y="2111"/>
                      <a:pt x="2930" y="2458"/>
                      <a:pt x="2457" y="2458"/>
                    </a:cubicBezTo>
                    <a:cubicBezTo>
                      <a:pt x="1985" y="2458"/>
                      <a:pt x="1607" y="2111"/>
                      <a:pt x="1607" y="1639"/>
                    </a:cubicBezTo>
                    <a:cubicBezTo>
                      <a:pt x="1607" y="1166"/>
                      <a:pt x="2016" y="819"/>
                      <a:pt x="2457" y="819"/>
                    </a:cubicBezTo>
                    <a:close/>
                    <a:moveTo>
                      <a:pt x="2489" y="3245"/>
                    </a:moveTo>
                    <a:cubicBezTo>
                      <a:pt x="3277" y="3245"/>
                      <a:pt x="3907" y="3781"/>
                      <a:pt x="4096" y="4506"/>
                    </a:cubicBezTo>
                    <a:lnTo>
                      <a:pt x="882" y="4506"/>
                    </a:lnTo>
                    <a:cubicBezTo>
                      <a:pt x="1071" y="3812"/>
                      <a:pt x="1701" y="3245"/>
                      <a:pt x="2489" y="3245"/>
                    </a:cubicBezTo>
                    <a:close/>
                    <a:moveTo>
                      <a:pt x="2489" y="0"/>
                    </a:moveTo>
                    <a:cubicBezTo>
                      <a:pt x="1575" y="0"/>
                      <a:pt x="819" y="725"/>
                      <a:pt x="819" y="1639"/>
                    </a:cubicBezTo>
                    <a:cubicBezTo>
                      <a:pt x="819" y="2080"/>
                      <a:pt x="977" y="2458"/>
                      <a:pt x="1292" y="2773"/>
                    </a:cubicBezTo>
                    <a:cubicBezTo>
                      <a:pt x="567" y="3214"/>
                      <a:pt x="0" y="4001"/>
                      <a:pt x="0" y="4947"/>
                    </a:cubicBezTo>
                    <a:cubicBezTo>
                      <a:pt x="0" y="5199"/>
                      <a:pt x="189" y="5356"/>
                      <a:pt x="410" y="5356"/>
                    </a:cubicBezTo>
                    <a:lnTo>
                      <a:pt x="4537" y="5356"/>
                    </a:lnTo>
                    <a:cubicBezTo>
                      <a:pt x="4757" y="5356"/>
                      <a:pt x="4915" y="5136"/>
                      <a:pt x="4915" y="4947"/>
                    </a:cubicBezTo>
                    <a:cubicBezTo>
                      <a:pt x="4915" y="4001"/>
                      <a:pt x="4411" y="3182"/>
                      <a:pt x="3655" y="2773"/>
                    </a:cubicBezTo>
                    <a:cubicBezTo>
                      <a:pt x="3938" y="2458"/>
                      <a:pt x="4127" y="2080"/>
                      <a:pt x="4127" y="1639"/>
                    </a:cubicBezTo>
                    <a:cubicBezTo>
                      <a:pt x="4127" y="725"/>
                      <a:pt x="3403" y="0"/>
                      <a:pt x="2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97;p32"/>
              <p:cNvSpPr/>
              <p:nvPr/>
            </p:nvSpPr>
            <p:spPr>
              <a:xfrm>
                <a:off x="-59092025" y="2296300"/>
                <a:ext cx="317425" cy="316650"/>
              </a:xfrm>
              <a:custGeom>
                <a:avLst/>
                <a:gdLst/>
                <a:ahLst/>
                <a:cxnLst/>
                <a:rect l="l" t="t" r="r" b="b"/>
                <a:pathLst>
                  <a:path w="12697" h="12666" extrusionOk="0">
                    <a:moveTo>
                      <a:pt x="1261" y="820"/>
                    </a:moveTo>
                    <a:cubicBezTo>
                      <a:pt x="1513" y="820"/>
                      <a:pt x="1702" y="1009"/>
                      <a:pt x="1702" y="1198"/>
                    </a:cubicBezTo>
                    <a:cubicBezTo>
                      <a:pt x="1670" y="1450"/>
                      <a:pt x="1513" y="1639"/>
                      <a:pt x="1261" y="1639"/>
                    </a:cubicBezTo>
                    <a:cubicBezTo>
                      <a:pt x="1040" y="1639"/>
                      <a:pt x="883" y="1450"/>
                      <a:pt x="883" y="1198"/>
                    </a:cubicBezTo>
                    <a:cubicBezTo>
                      <a:pt x="883" y="977"/>
                      <a:pt x="1072" y="820"/>
                      <a:pt x="1261" y="820"/>
                    </a:cubicBezTo>
                    <a:close/>
                    <a:moveTo>
                      <a:pt x="11468" y="820"/>
                    </a:moveTo>
                    <a:cubicBezTo>
                      <a:pt x="11720" y="820"/>
                      <a:pt x="11878" y="1009"/>
                      <a:pt x="11878" y="1198"/>
                    </a:cubicBezTo>
                    <a:cubicBezTo>
                      <a:pt x="11878" y="1450"/>
                      <a:pt x="11657" y="1639"/>
                      <a:pt x="11468" y="1639"/>
                    </a:cubicBezTo>
                    <a:cubicBezTo>
                      <a:pt x="11248" y="1639"/>
                      <a:pt x="11027" y="1450"/>
                      <a:pt x="11027" y="1198"/>
                    </a:cubicBezTo>
                    <a:cubicBezTo>
                      <a:pt x="11027" y="1009"/>
                      <a:pt x="11248" y="820"/>
                      <a:pt x="11468" y="820"/>
                    </a:cubicBezTo>
                    <a:close/>
                    <a:moveTo>
                      <a:pt x="6396" y="2616"/>
                    </a:moveTo>
                    <a:cubicBezTo>
                      <a:pt x="7341" y="2616"/>
                      <a:pt x="8286" y="2994"/>
                      <a:pt x="9042" y="3718"/>
                    </a:cubicBezTo>
                    <a:cubicBezTo>
                      <a:pt x="10492" y="5136"/>
                      <a:pt x="10492" y="7499"/>
                      <a:pt x="9042" y="8917"/>
                    </a:cubicBezTo>
                    <a:cubicBezTo>
                      <a:pt x="8318" y="9641"/>
                      <a:pt x="7373" y="10019"/>
                      <a:pt x="6396" y="10019"/>
                    </a:cubicBezTo>
                    <a:cubicBezTo>
                      <a:pt x="4348" y="10019"/>
                      <a:pt x="2647" y="8381"/>
                      <a:pt x="2647" y="6333"/>
                    </a:cubicBezTo>
                    <a:cubicBezTo>
                      <a:pt x="2647" y="4222"/>
                      <a:pt x="4348" y="2616"/>
                      <a:pt x="6396" y="2616"/>
                    </a:cubicBezTo>
                    <a:close/>
                    <a:moveTo>
                      <a:pt x="1261" y="10965"/>
                    </a:moveTo>
                    <a:cubicBezTo>
                      <a:pt x="1513" y="10965"/>
                      <a:pt x="1702" y="11185"/>
                      <a:pt x="1702" y="11406"/>
                    </a:cubicBezTo>
                    <a:cubicBezTo>
                      <a:pt x="1670" y="11658"/>
                      <a:pt x="1513" y="11847"/>
                      <a:pt x="1261" y="11847"/>
                    </a:cubicBezTo>
                    <a:cubicBezTo>
                      <a:pt x="1040" y="11847"/>
                      <a:pt x="883" y="11658"/>
                      <a:pt x="883" y="11406"/>
                    </a:cubicBezTo>
                    <a:cubicBezTo>
                      <a:pt x="883" y="11185"/>
                      <a:pt x="1072" y="10965"/>
                      <a:pt x="1261" y="10965"/>
                    </a:cubicBezTo>
                    <a:close/>
                    <a:moveTo>
                      <a:pt x="11468" y="11028"/>
                    </a:moveTo>
                    <a:cubicBezTo>
                      <a:pt x="11720" y="11028"/>
                      <a:pt x="11878" y="11217"/>
                      <a:pt x="11878" y="11437"/>
                    </a:cubicBezTo>
                    <a:cubicBezTo>
                      <a:pt x="11878" y="11689"/>
                      <a:pt x="11657" y="11878"/>
                      <a:pt x="11468" y="11878"/>
                    </a:cubicBezTo>
                    <a:cubicBezTo>
                      <a:pt x="11248" y="11878"/>
                      <a:pt x="11027" y="11689"/>
                      <a:pt x="11027" y="11437"/>
                    </a:cubicBezTo>
                    <a:cubicBezTo>
                      <a:pt x="11027" y="11217"/>
                      <a:pt x="11248" y="11028"/>
                      <a:pt x="11468" y="11028"/>
                    </a:cubicBezTo>
                    <a:close/>
                    <a:moveTo>
                      <a:pt x="1229" y="1"/>
                    </a:moveTo>
                    <a:cubicBezTo>
                      <a:pt x="567" y="1"/>
                      <a:pt x="0" y="536"/>
                      <a:pt x="0" y="1198"/>
                    </a:cubicBezTo>
                    <a:cubicBezTo>
                      <a:pt x="0" y="1891"/>
                      <a:pt x="567" y="2458"/>
                      <a:pt x="1229" y="2458"/>
                    </a:cubicBezTo>
                    <a:cubicBezTo>
                      <a:pt x="1418" y="2458"/>
                      <a:pt x="1576" y="2427"/>
                      <a:pt x="1796" y="2364"/>
                    </a:cubicBezTo>
                    <a:lnTo>
                      <a:pt x="2836" y="3403"/>
                    </a:lnTo>
                    <a:cubicBezTo>
                      <a:pt x="2174" y="4222"/>
                      <a:pt x="1828" y="5231"/>
                      <a:pt x="1828" y="6302"/>
                    </a:cubicBezTo>
                    <a:cubicBezTo>
                      <a:pt x="1828" y="7341"/>
                      <a:pt x="2174" y="8381"/>
                      <a:pt x="2899" y="9200"/>
                    </a:cubicBezTo>
                    <a:lnTo>
                      <a:pt x="1796" y="10303"/>
                    </a:lnTo>
                    <a:cubicBezTo>
                      <a:pt x="1639" y="10240"/>
                      <a:pt x="1418" y="10177"/>
                      <a:pt x="1229" y="10177"/>
                    </a:cubicBezTo>
                    <a:cubicBezTo>
                      <a:pt x="567" y="10177"/>
                      <a:pt x="0" y="10744"/>
                      <a:pt x="0" y="11437"/>
                    </a:cubicBezTo>
                    <a:cubicBezTo>
                      <a:pt x="0" y="12130"/>
                      <a:pt x="567" y="12666"/>
                      <a:pt x="1229" y="12666"/>
                    </a:cubicBezTo>
                    <a:cubicBezTo>
                      <a:pt x="1891" y="12666"/>
                      <a:pt x="2489" y="12130"/>
                      <a:pt x="2489" y="11437"/>
                    </a:cubicBezTo>
                    <a:cubicBezTo>
                      <a:pt x="2489" y="11248"/>
                      <a:pt x="2458" y="11091"/>
                      <a:pt x="2363" y="10901"/>
                    </a:cubicBezTo>
                    <a:lnTo>
                      <a:pt x="3466" y="9799"/>
                    </a:lnTo>
                    <a:cubicBezTo>
                      <a:pt x="4317" y="10460"/>
                      <a:pt x="5325" y="10838"/>
                      <a:pt x="6396" y="10838"/>
                    </a:cubicBezTo>
                    <a:cubicBezTo>
                      <a:pt x="7467" y="10838"/>
                      <a:pt x="8475" y="10492"/>
                      <a:pt x="9263" y="9830"/>
                    </a:cubicBezTo>
                    <a:lnTo>
                      <a:pt x="10334" y="10901"/>
                    </a:lnTo>
                    <a:cubicBezTo>
                      <a:pt x="10240" y="11059"/>
                      <a:pt x="10208" y="11248"/>
                      <a:pt x="10208" y="11437"/>
                    </a:cubicBezTo>
                    <a:cubicBezTo>
                      <a:pt x="10208" y="12099"/>
                      <a:pt x="10775" y="12666"/>
                      <a:pt x="11468" y="12666"/>
                    </a:cubicBezTo>
                    <a:cubicBezTo>
                      <a:pt x="12130" y="12666"/>
                      <a:pt x="12697" y="12099"/>
                      <a:pt x="12697" y="11437"/>
                    </a:cubicBezTo>
                    <a:cubicBezTo>
                      <a:pt x="12697" y="10775"/>
                      <a:pt x="12130" y="10177"/>
                      <a:pt x="11468" y="10177"/>
                    </a:cubicBezTo>
                    <a:cubicBezTo>
                      <a:pt x="11279" y="10177"/>
                      <a:pt x="11122" y="10208"/>
                      <a:pt x="10933" y="10303"/>
                    </a:cubicBezTo>
                    <a:lnTo>
                      <a:pt x="9861" y="9232"/>
                    </a:lnTo>
                    <a:cubicBezTo>
                      <a:pt x="11279" y="7562"/>
                      <a:pt x="11279" y="5073"/>
                      <a:pt x="9861" y="3403"/>
                    </a:cubicBezTo>
                    <a:lnTo>
                      <a:pt x="10933" y="2364"/>
                    </a:lnTo>
                    <a:cubicBezTo>
                      <a:pt x="11122" y="2427"/>
                      <a:pt x="11279" y="2458"/>
                      <a:pt x="11468" y="2458"/>
                    </a:cubicBezTo>
                    <a:cubicBezTo>
                      <a:pt x="12130" y="2458"/>
                      <a:pt x="12697" y="1923"/>
                      <a:pt x="12697" y="1198"/>
                    </a:cubicBezTo>
                    <a:cubicBezTo>
                      <a:pt x="12697" y="536"/>
                      <a:pt x="12130" y="1"/>
                      <a:pt x="11468" y="1"/>
                    </a:cubicBezTo>
                    <a:cubicBezTo>
                      <a:pt x="10807" y="1"/>
                      <a:pt x="10208" y="536"/>
                      <a:pt x="10208" y="1198"/>
                    </a:cubicBezTo>
                    <a:cubicBezTo>
                      <a:pt x="10208" y="1419"/>
                      <a:pt x="10240" y="1576"/>
                      <a:pt x="10334" y="1765"/>
                    </a:cubicBezTo>
                    <a:lnTo>
                      <a:pt x="9263" y="2836"/>
                    </a:lnTo>
                    <a:cubicBezTo>
                      <a:pt x="8412" y="2127"/>
                      <a:pt x="7373" y="1773"/>
                      <a:pt x="6337" y="1773"/>
                    </a:cubicBezTo>
                    <a:cubicBezTo>
                      <a:pt x="5301" y="1773"/>
                      <a:pt x="4269" y="2127"/>
                      <a:pt x="3434" y="2836"/>
                    </a:cubicBezTo>
                    <a:lnTo>
                      <a:pt x="2363" y="1765"/>
                    </a:lnTo>
                    <a:cubicBezTo>
                      <a:pt x="2458" y="1608"/>
                      <a:pt x="2489" y="1419"/>
                      <a:pt x="2489" y="1198"/>
                    </a:cubicBezTo>
                    <a:cubicBezTo>
                      <a:pt x="2489" y="536"/>
                      <a:pt x="1954"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95328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8;p16"/>
          <p:cNvSpPr txBox="1"/>
          <p:nvPr/>
        </p:nvSpPr>
        <p:spPr>
          <a:xfrm>
            <a:off x="338690" y="1056739"/>
            <a:ext cx="1773900" cy="16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cs-CZ" sz="2800" dirty="0" err="1">
                <a:solidFill>
                  <a:schemeClr val="accent2"/>
                </a:solidFill>
                <a:latin typeface="Fira Sans Extra Condensed Medium"/>
                <a:ea typeface="Fira Sans Extra Condensed Medium"/>
                <a:cs typeface="Fira Sans Extra Condensed Medium"/>
                <a:sym typeface="Fira Sans Extra Condensed Medium"/>
              </a:rPr>
              <a:t>Year</a:t>
            </a:r>
            <a:r>
              <a:rPr lang="cs-CZ" sz="2800" dirty="0">
                <a:solidFill>
                  <a:schemeClr val="accent2"/>
                </a:solidFill>
                <a:latin typeface="Fira Sans Extra Condensed Medium"/>
                <a:ea typeface="Fira Sans Extra Condensed Medium"/>
                <a:cs typeface="Fira Sans Extra Condensed Medium"/>
                <a:sym typeface="Fira Sans Extra Condensed Medium"/>
              </a:rPr>
              <a:t> 1</a:t>
            </a:r>
            <a:endParaRPr sz="2800"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4" name="Google Shape;79;p16"/>
          <p:cNvSpPr txBox="1"/>
          <p:nvPr/>
        </p:nvSpPr>
        <p:spPr>
          <a:xfrm>
            <a:off x="371933" y="1457232"/>
            <a:ext cx="8222066" cy="346457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1200" dirty="0">
                <a:solidFill>
                  <a:srgbClr val="0099CC"/>
                </a:solidFill>
                <a:latin typeface="Fira Sans Extra Condensed"/>
                <a:ea typeface="Fira Sans Extra Condensed"/>
                <a:cs typeface="Fira Sans Extra Condensed"/>
                <a:sym typeface="Fira Sans Extra Condensed"/>
              </a:rPr>
              <a:t>TIPS</a:t>
            </a:r>
          </a:p>
          <a:p>
            <a:pPr marL="0" lvl="0" indent="0" rtl="0">
              <a:spcBef>
                <a:spcPts val="0"/>
              </a:spcBef>
              <a:spcAft>
                <a:spcPts val="0"/>
              </a:spcAft>
              <a:buNone/>
            </a:pPr>
            <a:endParaRPr lang="en-GB" sz="1200" dirty="0">
              <a:latin typeface="Fira Sans Extra Condensed"/>
              <a:ea typeface="Fira Sans Extra Condensed"/>
              <a:cs typeface="Fira Sans Extra Condensed"/>
              <a:sym typeface="Fira Sans Extra Condensed"/>
            </a:endParaRPr>
          </a:p>
          <a:p>
            <a:pPr marL="228600" lvl="0" indent="-228600">
              <a:spcAft>
                <a:spcPts val="600"/>
              </a:spcAft>
              <a:buFont typeface="Arial" panose="020B0604020202020204" pitchFamily="34" charset="0"/>
              <a:buChar char="•"/>
            </a:pPr>
            <a:r>
              <a:rPr lang="en-US" sz="1200" dirty="0">
                <a:latin typeface="Fira Sans Extra Condensed"/>
                <a:ea typeface="Fira Sans Extra Condensed"/>
                <a:cs typeface="Fira Sans Extra Condensed"/>
                <a:sym typeface="Fira Sans Extra Condensed"/>
              </a:rPr>
              <a:t>Create a </a:t>
            </a:r>
            <a:r>
              <a:rPr lang="en-US" sz="1200" dirty="0">
                <a:solidFill>
                  <a:srgbClr val="0099CC"/>
                </a:solidFill>
                <a:latin typeface="Fira Sans Extra Condensed"/>
                <a:ea typeface="Fira Sans Extra Condensed"/>
                <a:cs typeface="Fira Sans Extra Condensed"/>
                <a:sym typeface="Fira Sans Extra Condensed"/>
                <a:hlinkClick r:id="rId2">
                  <a:extLst>
                    <a:ext uri="{A12FA001-AC4F-418D-AE19-62706E023703}">
                      <ahyp:hlinkClr xmlns:ahyp="http://schemas.microsoft.com/office/drawing/2018/hyperlinkcolor" val="tx"/>
                    </a:ext>
                  </a:extLst>
                </a:hlinkClick>
              </a:rPr>
              <a:t>LinkedIn Profile</a:t>
            </a:r>
            <a:r>
              <a:rPr lang="en-US" sz="1200" dirty="0">
                <a:solidFill>
                  <a:srgbClr val="0099CC"/>
                </a:solidFill>
                <a:latin typeface="Fira Sans Extra Condensed"/>
                <a:ea typeface="Fira Sans Extra Condensed"/>
                <a:cs typeface="Fira Sans Extra Condensed"/>
                <a:sym typeface="Fira Sans Extra Condensed"/>
              </a:rPr>
              <a:t> </a:t>
            </a:r>
            <a:r>
              <a:rPr lang="en-US" sz="1200" dirty="0">
                <a:latin typeface="Fira Sans Extra Condensed"/>
                <a:ea typeface="Fira Sans Extra Condensed"/>
                <a:cs typeface="Fira Sans Extra Condensed"/>
                <a:sym typeface="Fira Sans Extra Condensed"/>
              </a:rPr>
              <a:t>and update it regularly.</a:t>
            </a:r>
            <a:r>
              <a:rPr lang="cs-CZ" sz="1200" dirty="0">
                <a:latin typeface="Fira Sans Extra Condensed"/>
                <a:ea typeface="Fira Sans Extra Condensed"/>
                <a:cs typeface="Fira Sans Extra Condensed"/>
                <a:sym typeface="Fira Sans Extra Condensed"/>
              </a:rPr>
              <a:t> To make </a:t>
            </a:r>
            <a:r>
              <a:rPr lang="cs-CZ" sz="1200" dirty="0" err="1">
                <a:latin typeface="Fira Sans Extra Condensed"/>
                <a:ea typeface="Fira Sans Extra Condensed"/>
                <a:cs typeface="Fira Sans Extra Condensed"/>
                <a:sym typeface="Fira Sans Extra Condensed"/>
              </a:rPr>
              <a:t>your</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research</a:t>
            </a:r>
            <a:r>
              <a:rPr lang="cs-CZ" sz="1200" dirty="0">
                <a:latin typeface="Fira Sans Extra Condensed"/>
                <a:ea typeface="Fira Sans Extra Condensed"/>
                <a:cs typeface="Fira Sans Extra Condensed"/>
                <a:sym typeface="Fira Sans Extra Condensed"/>
              </a:rPr>
              <a:t> more </a:t>
            </a:r>
            <a:r>
              <a:rPr lang="cs-CZ" sz="1200" dirty="0" err="1">
                <a:latin typeface="Fira Sans Extra Condensed"/>
                <a:ea typeface="Fira Sans Extra Condensed"/>
                <a:cs typeface="Fira Sans Extra Condensed"/>
                <a:sym typeface="Fira Sans Extra Condensed"/>
              </a:rPr>
              <a:t>visible</a:t>
            </a:r>
            <a:r>
              <a:rPr lang="cs-CZ" sz="1200" dirty="0">
                <a:latin typeface="Fira Sans Extra Condensed"/>
                <a:ea typeface="Fira Sans Extra Condensed"/>
                <a:cs typeface="Fira Sans Extra Condensed"/>
                <a:sym typeface="Fira Sans Extra Condensed"/>
              </a:rPr>
              <a:t>, use </a:t>
            </a:r>
            <a:r>
              <a:rPr lang="cs-CZ" sz="1200" dirty="0">
                <a:solidFill>
                  <a:srgbClr val="0099CC"/>
                </a:solidFill>
                <a:latin typeface="Fira Sans Extra Condensed"/>
                <a:ea typeface="Fira Sans Extra Condensed"/>
                <a:cs typeface="Fira Sans Extra Condensed"/>
                <a:sym typeface="Fira Sans Extra Condensed"/>
                <a:hlinkClick r:id="rId3">
                  <a:extLst>
                    <a:ext uri="{A12FA001-AC4F-418D-AE19-62706E023703}">
                      <ahyp:hlinkClr xmlns:ahyp="http://schemas.microsoft.com/office/drawing/2018/hyperlinkcolor" val="tx"/>
                    </a:ext>
                  </a:extLst>
                </a:hlinkClick>
              </a:rPr>
              <a:t>ORCID</a:t>
            </a:r>
            <a:r>
              <a:rPr lang="cs-CZ" sz="1200" dirty="0">
                <a:latin typeface="Fira Sans Extra Condensed"/>
                <a:ea typeface="Fira Sans Extra Condensed"/>
                <a:cs typeface="Fira Sans Extra Condensed"/>
                <a:sym typeface="Fira Sans Extra Condensed"/>
              </a:rPr>
              <a:t>, </a:t>
            </a:r>
            <a:r>
              <a:rPr lang="cs-CZ" sz="1200" dirty="0">
                <a:solidFill>
                  <a:srgbClr val="0099CC"/>
                </a:solidFill>
                <a:latin typeface="Fira Sans Extra Condensed"/>
                <a:ea typeface="Fira Sans Extra Condensed"/>
                <a:cs typeface="Fira Sans Extra Condensed"/>
                <a:sym typeface="Fira Sans Extra Condensed"/>
              </a:rPr>
              <a:t>Google </a:t>
            </a:r>
            <a:r>
              <a:rPr lang="cs-CZ" sz="1200" dirty="0" err="1">
                <a:solidFill>
                  <a:srgbClr val="0099CC"/>
                </a:solidFill>
                <a:latin typeface="Fira Sans Extra Condensed"/>
                <a:ea typeface="Fira Sans Extra Condensed"/>
                <a:cs typeface="Fira Sans Extra Condensed"/>
                <a:sym typeface="Fira Sans Extra Condensed"/>
              </a:rPr>
              <a:t>Scholar</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or</a:t>
            </a:r>
            <a:r>
              <a:rPr lang="cs-CZ" sz="1200" dirty="0">
                <a:latin typeface="Fira Sans Extra Condensed"/>
                <a:ea typeface="Fira Sans Extra Condensed"/>
                <a:cs typeface="Fira Sans Extra Condensed"/>
                <a:sym typeface="Fira Sans Extra Condensed"/>
              </a:rPr>
              <a:t> </a:t>
            </a:r>
            <a:r>
              <a:rPr lang="cs-CZ" sz="1200" dirty="0" err="1">
                <a:solidFill>
                  <a:srgbClr val="0099CC"/>
                </a:solidFill>
                <a:latin typeface="Fira Sans Extra Condensed"/>
                <a:ea typeface="Fira Sans Extra Condensed"/>
                <a:cs typeface="Fira Sans Extra Condensed"/>
                <a:sym typeface="Fira Sans Extra Condensed"/>
              </a:rPr>
              <a:t>ResearchGate</a:t>
            </a:r>
            <a:r>
              <a:rPr lang="cs-CZ" sz="1200" dirty="0">
                <a:latin typeface="Fira Sans Extra Condensed"/>
                <a:ea typeface="Fira Sans Extra Condensed"/>
                <a:cs typeface="Fira Sans Extra Condensed"/>
                <a:sym typeface="Fira Sans Extra Condensed"/>
              </a:rPr>
              <a:t>.</a:t>
            </a:r>
            <a:endParaRPr lang="en-US" sz="1200" dirty="0">
              <a:latin typeface="Fira Sans Extra Condensed"/>
              <a:ea typeface="Fira Sans Extra Condensed"/>
              <a:cs typeface="Fira Sans Extra Condensed"/>
              <a:sym typeface="Fira Sans Extra Condensed"/>
            </a:endParaRPr>
          </a:p>
          <a:p>
            <a:pPr marL="228600" lvl="0" indent="-228600">
              <a:spcAft>
                <a:spcPts val="600"/>
              </a:spcAft>
              <a:buFont typeface="Arial" panose="020B0604020202020204" pitchFamily="34" charset="0"/>
              <a:buChar char="•"/>
            </a:pPr>
            <a:r>
              <a:rPr lang="en-US" sz="1200" dirty="0">
                <a:latin typeface="Fira Sans Extra Condensed"/>
                <a:ea typeface="Fira Sans Extra Condensed"/>
                <a:cs typeface="Fira Sans Extra Condensed"/>
                <a:sym typeface="Fira Sans Extra Condensed"/>
              </a:rPr>
              <a:t>Stay informed by reading the periodic </a:t>
            </a:r>
            <a:r>
              <a:rPr lang="en-US" sz="1200" dirty="0">
                <a:solidFill>
                  <a:srgbClr val="0099CC"/>
                </a:solidFill>
                <a:latin typeface="Fira Sans Extra Condensed"/>
                <a:ea typeface="Fira Sans Extra Condensed"/>
                <a:cs typeface="Fira Sans Extra Condensed"/>
                <a:sym typeface="Fira Sans Extra Condensed"/>
              </a:rPr>
              <a:t>newsletter</a:t>
            </a:r>
            <a:r>
              <a:rPr lang="en-US" sz="1200" dirty="0">
                <a:latin typeface="Fira Sans Extra Condensed"/>
                <a:ea typeface="Fira Sans Extra Condensed"/>
                <a:cs typeface="Fira Sans Extra Condensed"/>
                <a:sym typeface="Fira Sans Extra Condensed"/>
              </a:rPr>
              <a:t> from your institute, where you can delve into the latest updates on current events, workshops, and more.</a:t>
            </a:r>
          </a:p>
          <a:p>
            <a:pPr marL="228600" lvl="0" indent="-228600">
              <a:spcAft>
                <a:spcPts val="600"/>
              </a:spcAft>
              <a:buFont typeface="Arial" panose="020B0604020202020204" pitchFamily="34" charset="0"/>
              <a:buChar char="•"/>
            </a:pPr>
            <a:r>
              <a:rPr lang="en-US" sz="1200" dirty="0">
                <a:latin typeface="Fira Sans Extra Condensed"/>
                <a:ea typeface="Fira Sans Extra Condensed"/>
                <a:cs typeface="Fira Sans Extra Condensed"/>
                <a:sym typeface="Fira Sans Extra Condensed"/>
              </a:rPr>
              <a:t>Familiarize yourself with your department‘s cycle of </a:t>
            </a:r>
            <a:r>
              <a:rPr lang="en-US" sz="1200" dirty="0">
                <a:solidFill>
                  <a:srgbClr val="0099CC"/>
                </a:solidFill>
                <a:latin typeface="Fira Sans Extra Condensed"/>
                <a:ea typeface="Fira Sans Extra Condensed"/>
                <a:cs typeface="Fira Sans Extra Condensed"/>
                <a:sym typeface="Fira Sans Extra Condensed"/>
              </a:rPr>
              <a:t>regular deadlines</a:t>
            </a:r>
            <a:r>
              <a:rPr lang="en-US" sz="1200" dirty="0">
                <a:latin typeface="Fira Sans Extra Condensed"/>
                <a:ea typeface="Fira Sans Extra Condensed"/>
                <a:cs typeface="Fira Sans Extra Condensed"/>
                <a:sym typeface="Fira Sans Extra Condensed"/>
              </a:rPr>
              <a:t>: research &amp; travel grants, course proposals, fellowships, etc.</a:t>
            </a:r>
          </a:p>
          <a:p>
            <a:pPr marL="228600" lvl="0" indent="-228600">
              <a:spcAft>
                <a:spcPts val="600"/>
              </a:spcAft>
              <a:buFont typeface="Arial" panose="020B0604020202020204" pitchFamily="34" charset="0"/>
              <a:buChar char="•"/>
            </a:pPr>
            <a:r>
              <a:rPr lang="en-US" sz="1200" dirty="0">
                <a:latin typeface="Fira Sans Extra Condensed"/>
                <a:ea typeface="Fira Sans Extra Condensed"/>
                <a:cs typeface="Fira Sans Extra Condensed"/>
                <a:sym typeface="Fira Sans Extra Condensed"/>
              </a:rPr>
              <a:t>Carefully curate your </a:t>
            </a:r>
            <a:r>
              <a:rPr lang="en-US" sz="1200" dirty="0">
                <a:solidFill>
                  <a:srgbClr val="0099CC"/>
                </a:solidFill>
                <a:latin typeface="Fira Sans Extra Condensed"/>
                <a:ea typeface="Fira Sans Extra Condensed"/>
                <a:cs typeface="Fira Sans Extra Condensed"/>
                <a:sym typeface="Fira Sans Extra Condensed"/>
                <a:hlinkClick r:id="rId4">
                  <a:extLst>
                    <a:ext uri="{A12FA001-AC4F-418D-AE19-62706E023703}">
                      <ahyp:hlinkClr xmlns:ahyp="http://schemas.microsoft.com/office/drawing/2018/hyperlinkcolor" val="tx"/>
                    </a:ext>
                  </a:extLst>
                </a:hlinkClick>
              </a:rPr>
              <a:t>mentoring team</a:t>
            </a:r>
            <a:r>
              <a:rPr lang="cs-CZ" sz="1200" dirty="0">
                <a:solidFill>
                  <a:srgbClr val="0099CC"/>
                </a:solidFill>
                <a:latin typeface="Fira Sans Extra Condensed"/>
                <a:ea typeface="Fira Sans Extra Condensed"/>
                <a:cs typeface="Fira Sans Extra Condensed"/>
                <a:sym typeface="Fira Sans Extra Condensed"/>
              </a:rPr>
              <a:t> </a:t>
            </a:r>
            <a:r>
              <a:rPr lang="cs-CZ" sz="1200" dirty="0">
                <a:solidFill>
                  <a:schemeClr val="tx1"/>
                </a:solidFill>
                <a:latin typeface="Fira Sans Extra Condensed"/>
                <a:ea typeface="Fira Sans Extra Condensed"/>
                <a:cs typeface="Fira Sans Extra Condensed"/>
                <a:sym typeface="Fira Sans Extra Condensed"/>
              </a:rPr>
              <a:t>(Thesis Advisory Committee)</a:t>
            </a:r>
            <a:r>
              <a:rPr lang="en-US" sz="1200" dirty="0">
                <a:latin typeface="Fira Sans Extra Condensed"/>
                <a:ea typeface="Fira Sans Extra Condensed"/>
                <a:cs typeface="Fira Sans Extra Condensed"/>
                <a:sym typeface="Fira Sans Extra Condensed"/>
              </a:rPr>
              <a:t>, handpicking seasoned experts in the field who possess a wealth of experience and knowledge.</a:t>
            </a:r>
            <a:endParaRPr lang="cs-CZ" sz="1200" dirty="0">
              <a:latin typeface="Fira Sans Extra Condensed"/>
              <a:ea typeface="Fira Sans Extra Condensed"/>
              <a:cs typeface="Fira Sans Extra Condensed"/>
              <a:sym typeface="Fira Sans Extra Condensed"/>
            </a:endParaRPr>
          </a:p>
          <a:p>
            <a:pPr marL="228600" lvl="0" indent="-228600">
              <a:spcAft>
                <a:spcPts val="600"/>
              </a:spcAft>
              <a:buFont typeface="Arial" panose="020B0604020202020204" pitchFamily="34" charset="0"/>
              <a:buChar char="•"/>
            </a:pPr>
            <a:r>
              <a:rPr lang="cs-CZ" sz="1200" dirty="0" err="1">
                <a:latin typeface="Fira Sans Extra Condensed"/>
                <a:ea typeface="Fira Sans Extra Condensed"/>
                <a:cs typeface="Fira Sans Extra Condensed"/>
                <a:sym typeface="Fira Sans Extra Condensed"/>
              </a:rPr>
              <a:t>Work</a:t>
            </a:r>
            <a:r>
              <a:rPr lang="cs-CZ" sz="1200" dirty="0">
                <a:latin typeface="Fira Sans Extra Condensed"/>
                <a:ea typeface="Fira Sans Extra Condensed"/>
                <a:cs typeface="Fira Sans Extra Condensed"/>
                <a:sym typeface="Fira Sans Extra Condensed"/>
              </a:rPr>
              <a:t> on </a:t>
            </a:r>
            <a:r>
              <a:rPr lang="cs-CZ" sz="1200" dirty="0" err="1">
                <a:latin typeface="Fira Sans Extra Condensed"/>
                <a:ea typeface="Fira Sans Extra Condensed"/>
                <a:cs typeface="Fira Sans Extra Condensed"/>
                <a:sym typeface="Fira Sans Extra Condensed"/>
              </a:rPr>
              <a:t>your</a:t>
            </a:r>
            <a:r>
              <a:rPr lang="cs-CZ" sz="1200" dirty="0">
                <a:latin typeface="Fira Sans Extra Condensed"/>
                <a:ea typeface="Fira Sans Extra Condensed"/>
                <a:cs typeface="Fira Sans Extra Condensed"/>
                <a:sym typeface="Fira Sans Extra Condensed"/>
              </a:rPr>
              <a:t> </a:t>
            </a:r>
            <a:r>
              <a:rPr lang="cs-CZ" sz="1200" dirty="0" err="1">
                <a:solidFill>
                  <a:srgbClr val="0099CC"/>
                </a:solidFill>
                <a:latin typeface="Fira Sans Extra Condensed"/>
                <a:ea typeface="Fira Sans Extra Condensed"/>
                <a:cs typeface="Fira Sans Extra Condensed"/>
                <a:sym typeface="Fira Sans Extra Condensed"/>
              </a:rPr>
              <a:t>language</a:t>
            </a:r>
            <a:r>
              <a:rPr lang="cs-CZ" sz="1200" dirty="0">
                <a:solidFill>
                  <a:srgbClr val="0099CC"/>
                </a:solidFill>
                <a:latin typeface="Fira Sans Extra Condensed"/>
                <a:ea typeface="Fira Sans Extra Condensed"/>
                <a:cs typeface="Fira Sans Extra Condensed"/>
                <a:sym typeface="Fira Sans Extra Condensed"/>
              </a:rPr>
              <a:t> </a:t>
            </a:r>
            <a:r>
              <a:rPr lang="cs-CZ" sz="1200" dirty="0" err="1">
                <a:solidFill>
                  <a:srgbClr val="0099CC"/>
                </a:solidFill>
                <a:latin typeface="Fira Sans Extra Condensed"/>
                <a:ea typeface="Fira Sans Extra Condensed"/>
                <a:cs typeface="Fira Sans Extra Condensed"/>
                <a:sym typeface="Fira Sans Extra Condensed"/>
              </a:rPr>
              <a:t>skills</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explore</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the</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offer</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of</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the</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Language</a:t>
            </a:r>
            <a:r>
              <a:rPr lang="cs-CZ" sz="1200" dirty="0">
                <a:latin typeface="Fira Sans Extra Condensed"/>
                <a:ea typeface="Fira Sans Extra Condensed"/>
                <a:cs typeface="Fira Sans Extra Condensed"/>
                <a:sym typeface="Fira Sans Extra Condensed"/>
              </a:rPr>
              <a:t> Centre </a:t>
            </a:r>
            <a:r>
              <a:rPr lang="cs-CZ" sz="1200" dirty="0" err="1">
                <a:latin typeface="Fira Sans Extra Condensed"/>
                <a:ea typeface="Fira Sans Extra Condensed"/>
                <a:cs typeface="Fira Sans Extra Condensed"/>
                <a:sym typeface="Fira Sans Extra Condensed"/>
              </a:rPr>
              <a:t>at</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your</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institution</a:t>
            </a:r>
            <a:r>
              <a:rPr lang="cs-CZ" sz="1200" dirty="0">
                <a:latin typeface="Fira Sans Extra Condensed"/>
                <a:ea typeface="Fira Sans Extra Condensed"/>
                <a:cs typeface="Fira Sans Extra Condensed"/>
                <a:sym typeface="Fira Sans Extra Condensed"/>
              </a:rPr>
              <a:t> and </a:t>
            </a:r>
            <a:r>
              <a:rPr lang="cs-CZ" sz="1200" dirty="0" err="1">
                <a:latin typeface="Fira Sans Extra Condensed"/>
                <a:ea typeface="Fira Sans Extra Condensed"/>
                <a:cs typeface="Fira Sans Extra Condensed"/>
                <a:sym typeface="Fira Sans Extra Condensed"/>
              </a:rPr>
              <a:t>consider</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enrolling</a:t>
            </a:r>
            <a:r>
              <a:rPr lang="cs-CZ" sz="1200" dirty="0">
                <a:latin typeface="Fira Sans Extra Condensed"/>
                <a:ea typeface="Fira Sans Extra Condensed"/>
                <a:cs typeface="Fira Sans Extra Condensed"/>
                <a:sym typeface="Fira Sans Extra Condensed"/>
              </a:rPr>
              <a:t> in </a:t>
            </a:r>
            <a:r>
              <a:rPr lang="cs-CZ" sz="1200" dirty="0" err="1">
                <a:latin typeface="Fira Sans Extra Condensed"/>
                <a:ea typeface="Fira Sans Extra Condensed"/>
                <a:cs typeface="Fira Sans Extra Condensed"/>
                <a:sym typeface="Fira Sans Extra Condensed"/>
              </a:rPr>
              <a:t>courses</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focused</a:t>
            </a:r>
            <a:r>
              <a:rPr lang="cs-CZ" sz="1200" dirty="0">
                <a:latin typeface="Fira Sans Extra Condensed"/>
                <a:ea typeface="Fira Sans Extra Condensed"/>
                <a:cs typeface="Fira Sans Extra Condensed"/>
                <a:sym typeface="Fira Sans Extra Condensed"/>
              </a:rPr>
              <a:t> on </a:t>
            </a:r>
            <a:r>
              <a:rPr lang="cs-CZ" sz="1200" dirty="0">
                <a:solidFill>
                  <a:srgbClr val="0099CC"/>
                </a:solidFill>
                <a:latin typeface="Fira Sans Extra Condensed"/>
                <a:ea typeface="Fira Sans Extra Condensed"/>
                <a:cs typeface="Fira Sans Extra Condensed"/>
                <a:sym typeface="Fira Sans Extra Condensed"/>
              </a:rPr>
              <a:t>oral and </a:t>
            </a:r>
            <a:r>
              <a:rPr lang="cs-CZ" sz="1200" dirty="0" err="1">
                <a:solidFill>
                  <a:srgbClr val="0099CC"/>
                </a:solidFill>
                <a:latin typeface="Fira Sans Extra Condensed"/>
                <a:ea typeface="Fira Sans Extra Condensed"/>
                <a:cs typeface="Fira Sans Extra Condensed"/>
                <a:sym typeface="Fira Sans Extra Condensed"/>
              </a:rPr>
              <a:t>written</a:t>
            </a:r>
            <a:r>
              <a:rPr lang="cs-CZ" sz="1200" dirty="0">
                <a:solidFill>
                  <a:srgbClr val="0099CC"/>
                </a:solidFill>
                <a:latin typeface="Fira Sans Extra Condensed"/>
                <a:ea typeface="Fira Sans Extra Condensed"/>
                <a:cs typeface="Fira Sans Extra Condensed"/>
                <a:sym typeface="Fira Sans Extra Condensed"/>
              </a:rPr>
              <a:t> </a:t>
            </a:r>
            <a:r>
              <a:rPr lang="cs-CZ" sz="1200" dirty="0" err="1">
                <a:solidFill>
                  <a:srgbClr val="0099CC"/>
                </a:solidFill>
                <a:latin typeface="Fira Sans Extra Condensed"/>
                <a:ea typeface="Fira Sans Extra Condensed"/>
                <a:cs typeface="Fira Sans Extra Condensed"/>
                <a:sym typeface="Fira Sans Extra Condensed"/>
              </a:rPr>
              <a:t>presentation</a:t>
            </a:r>
            <a:r>
              <a:rPr lang="cs-CZ" sz="1200" dirty="0">
                <a:solidFill>
                  <a:schemeClr val="tx1"/>
                </a:solidFill>
                <a:latin typeface="Fira Sans Extra Condensed"/>
                <a:ea typeface="Fira Sans Extra Condensed"/>
                <a:cs typeface="Fira Sans Extra Condensed"/>
                <a:sym typeface="Fira Sans Extra Condensed"/>
              </a:rPr>
              <a:t>.</a:t>
            </a:r>
          </a:p>
          <a:p>
            <a:pPr marL="228600" indent="-228600">
              <a:spcAft>
                <a:spcPts val="600"/>
              </a:spcAft>
              <a:buFont typeface="Arial" panose="020B0604020202020204" pitchFamily="34" charset="0"/>
              <a:buChar char="•"/>
            </a:pPr>
            <a:r>
              <a:rPr lang="cs-CZ" sz="1200" dirty="0" err="1">
                <a:solidFill>
                  <a:schemeClr val="tx1"/>
                </a:solidFill>
                <a:latin typeface="Fira Sans Extra Condensed"/>
                <a:ea typeface="Fira Sans Extra Condensed"/>
                <a:cs typeface="Fira Sans Extra Condensed"/>
                <a:sym typeface="Fira Sans Extra Condensed"/>
              </a:rPr>
              <a:t>Present</a:t>
            </a:r>
            <a:r>
              <a:rPr lang="cs-CZ" sz="1200" dirty="0">
                <a:solidFill>
                  <a:schemeClr val="tx1"/>
                </a:solidFill>
                <a:latin typeface="Fira Sans Extra Condensed"/>
                <a:ea typeface="Fira Sans Extra Condensed"/>
                <a:cs typeface="Fira Sans Extra Condensed"/>
                <a:sym typeface="Fira Sans Extra Condensed"/>
              </a:rPr>
              <a:t> </a:t>
            </a:r>
            <a:r>
              <a:rPr lang="cs-CZ" sz="1200" dirty="0" err="1">
                <a:solidFill>
                  <a:schemeClr val="tx1"/>
                </a:solidFill>
                <a:latin typeface="Fira Sans Extra Condensed"/>
                <a:ea typeface="Fira Sans Extra Condensed"/>
                <a:cs typeface="Fira Sans Extra Condensed"/>
                <a:sym typeface="Fira Sans Extra Condensed"/>
              </a:rPr>
              <a:t>your</a:t>
            </a:r>
            <a:r>
              <a:rPr lang="cs-CZ" sz="1200" dirty="0">
                <a:solidFill>
                  <a:schemeClr val="tx1"/>
                </a:solidFill>
                <a:latin typeface="Fira Sans Extra Condensed"/>
                <a:ea typeface="Fira Sans Extra Condensed"/>
                <a:cs typeface="Fira Sans Extra Condensed"/>
                <a:sym typeface="Fira Sans Extra Condensed"/>
              </a:rPr>
              <a:t> </a:t>
            </a:r>
            <a:r>
              <a:rPr lang="cs-CZ" sz="1200" dirty="0" err="1">
                <a:solidFill>
                  <a:schemeClr val="tx1"/>
                </a:solidFill>
                <a:latin typeface="Fira Sans Extra Condensed"/>
                <a:ea typeface="Fira Sans Extra Condensed"/>
                <a:cs typeface="Fira Sans Extra Condensed"/>
                <a:sym typeface="Fira Sans Extra Condensed"/>
              </a:rPr>
              <a:t>project</a:t>
            </a:r>
            <a:r>
              <a:rPr lang="cs-CZ" sz="1200" dirty="0">
                <a:solidFill>
                  <a:schemeClr val="tx1"/>
                </a:solidFill>
                <a:latin typeface="Fira Sans Extra Condensed"/>
                <a:ea typeface="Fira Sans Extra Condensed"/>
                <a:cs typeface="Fira Sans Extra Condensed"/>
                <a:sym typeface="Fira Sans Extra Condensed"/>
              </a:rPr>
              <a:t> and </a:t>
            </a:r>
            <a:r>
              <a:rPr lang="cs-CZ" sz="1200" dirty="0" err="1">
                <a:solidFill>
                  <a:schemeClr val="tx1"/>
                </a:solidFill>
                <a:latin typeface="Fira Sans Extra Condensed"/>
                <a:ea typeface="Fira Sans Extra Condensed"/>
                <a:cs typeface="Fira Sans Extra Condensed"/>
                <a:sym typeface="Fira Sans Extra Condensed"/>
              </a:rPr>
              <a:t>plans</a:t>
            </a:r>
            <a:r>
              <a:rPr lang="cs-CZ" sz="1200" dirty="0">
                <a:solidFill>
                  <a:schemeClr val="tx1"/>
                </a:solidFill>
                <a:latin typeface="Fira Sans Extra Condensed"/>
                <a:ea typeface="Fira Sans Extra Condensed"/>
                <a:cs typeface="Fira Sans Extra Condensed"/>
                <a:sym typeface="Fira Sans Extra Condensed"/>
              </a:rPr>
              <a:t> </a:t>
            </a:r>
            <a:r>
              <a:rPr lang="cs-CZ" sz="1200" dirty="0" err="1">
                <a:solidFill>
                  <a:schemeClr val="tx1"/>
                </a:solidFill>
                <a:latin typeface="Fira Sans Extra Condensed"/>
                <a:ea typeface="Fira Sans Extra Condensed"/>
                <a:cs typeface="Fira Sans Extra Condensed"/>
                <a:sym typeface="Fira Sans Extra Condensed"/>
              </a:rPr>
              <a:t>at</a:t>
            </a:r>
            <a:r>
              <a:rPr lang="cs-CZ" sz="1200" dirty="0">
                <a:solidFill>
                  <a:schemeClr val="tx1"/>
                </a:solidFill>
                <a:latin typeface="Fira Sans Extra Condensed"/>
                <a:ea typeface="Fira Sans Extra Condensed"/>
                <a:cs typeface="Fira Sans Extra Condensed"/>
                <a:sym typeface="Fira Sans Extra Condensed"/>
              </a:rPr>
              <a:t> </a:t>
            </a:r>
            <a:r>
              <a:rPr lang="cs-CZ" sz="1200" dirty="0" err="1">
                <a:solidFill>
                  <a:schemeClr val="tx1"/>
                </a:solidFill>
                <a:latin typeface="Fira Sans Extra Condensed"/>
                <a:ea typeface="Fira Sans Extra Condensed"/>
                <a:cs typeface="Fira Sans Extra Condensed"/>
                <a:sym typeface="Fira Sans Extra Condensed"/>
              </a:rPr>
              <a:t>the</a:t>
            </a:r>
            <a:r>
              <a:rPr lang="cs-CZ" sz="1200" dirty="0">
                <a:solidFill>
                  <a:schemeClr val="tx1"/>
                </a:solidFill>
                <a:latin typeface="Fira Sans Extra Condensed"/>
                <a:ea typeface="Fira Sans Extra Condensed"/>
                <a:cs typeface="Fira Sans Extra Condensed"/>
                <a:sym typeface="Fira Sans Extra Condensed"/>
              </a:rPr>
              <a:t> </a:t>
            </a:r>
            <a:r>
              <a:rPr lang="cs-CZ" sz="1200" dirty="0">
                <a:solidFill>
                  <a:srgbClr val="C00000"/>
                </a:solidFill>
                <a:latin typeface="Fira Sans Extra Condensed"/>
                <a:ea typeface="Fira Sans Extra Condensed"/>
                <a:cs typeface="Fira Sans Extra Condensed"/>
                <a:sym typeface="Fira Sans Extra Condensed"/>
              </a:rPr>
              <a:t>1st TAC meeting</a:t>
            </a:r>
            <a:r>
              <a:rPr lang="cs-CZ" sz="1200" dirty="0">
                <a:solidFill>
                  <a:schemeClr val="tx1"/>
                </a:solidFill>
                <a:latin typeface="Fira Sans Extra Condensed"/>
                <a:ea typeface="Fira Sans Extra Condensed"/>
                <a:cs typeface="Fira Sans Extra Condensed"/>
                <a:sym typeface="Fira Sans Extra Condensed"/>
              </a:rPr>
              <a:t>, </a:t>
            </a:r>
            <a:r>
              <a:rPr lang="en-US" sz="1200" dirty="0">
                <a:solidFill>
                  <a:schemeClr val="tx1"/>
                </a:solidFill>
                <a:latin typeface="Fira Sans Extra Condensed"/>
                <a:ea typeface="Fira Sans Extra Condensed"/>
                <a:cs typeface="Fira Sans Extra Condensed"/>
                <a:sym typeface="Fira Sans Extra Condensed"/>
              </a:rPr>
              <a:t>seek valuable feedback from TAC members, and </a:t>
            </a:r>
            <a:r>
              <a:rPr lang="cs-CZ" sz="1200" dirty="0" err="1">
                <a:solidFill>
                  <a:schemeClr val="tx1"/>
                </a:solidFill>
                <a:latin typeface="Fira Sans Extra Condensed"/>
                <a:ea typeface="Fira Sans Extra Condensed"/>
                <a:cs typeface="Fira Sans Extra Condensed"/>
                <a:sym typeface="Fira Sans Extra Condensed"/>
              </a:rPr>
              <a:t>further</a:t>
            </a:r>
            <a:r>
              <a:rPr lang="en-US" sz="1200" dirty="0">
                <a:solidFill>
                  <a:schemeClr val="tx1"/>
                </a:solidFill>
                <a:latin typeface="Fira Sans Extra Condensed"/>
                <a:ea typeface="Fira Sans Extra Condensed"/>
                <a:cs typeface="Fira Sans Extra Condensed"/>
                <a:sym typeface="Fira Sans Extra Condensed"/>
              </a:rPr>
              <a:t> integrate their insights</a:t>
            </a:r>
            <a:r>
              <a:rPr lang="cs-CZ" sz="1200" dirty="0">
                <a:solidFill>
                  <a:schemeClr val="tx1"/>
                </a:solidFill>
                <a:latin typeface="Fira Sans Extra Condensed"/>
                <a:ea typeface="Fira Sans Extra Condensed"/>
                <a:cs typeface="Fira Sans Extra Condensed"/>
                <a:sym typeface="Fira Sans Extra Condensed"/>
              </a:rPr>
              <a:t>. </a:t>
            </a:r>
            <a:endParaRPr lang="en-US" sz="1200" dirty="0">
              <a:solidFill>
                <a:schemeClr val="tx1"/>
              </a:solidFill>
              <a:latin typeface="Fira Sans Extra Condensed"/>
              <a:ea typeface="Fira Sans Extra Condensed"/>
              <a:cs typeface="Fira Sans Extra Condensed"/>
              <a:sym typeface="Fira Sans Extra Condensed"/>
            </a:endParaRPr>
          </a:p>
          <a:p>
            <a:pPr marL="0" lvl="0" indent="0" rtl="0">
              <a:spcBef>
                <a:spcPts val="0"/>
              </a:spcBef>
              <a:spcAft>
                <a:spcPts val="0"/>
              </a:spcAft>
              <a:buNone/>
            </a:pPr>
            <a:endParaRPr lang="en-GB" sz="1200" dirty="0">
              <a:latin typeface="Fira Sans Extra Condensed"/>
              <a:ea typeface="Fira Sans Extra Condensed"/>
              <a:cs typeface="Fira Sans Extra Condensed"/>
              <a:sym typeface="Fira Sans Extra Condensed"/>
            </a:endParaRPr>
          </a:p>
        </p:txBody>
      </p:sp>
      <p:grpSp>
        <p:nvGrpSpPr>
          <p:cNvPr id="8" name="Google Shape;91;p16"/>
          <p:cNvGrpSpPr/>
          <p:nvPr/>
        </p:nvGrpSpPr>
        <p:grpSpPr>
          <a:xfrm>
            <a:off x="338690" y="146913"/>
            <a:ext cx="8288553" cy="811232"/>
            <a:chOff x="427675" y="2363506"/>
            <a:chExt cx="8288553" cy="811232"/>
          </a:xfrm>
        </p:grpSpPr>
        <p:sp>
          <p:nvSpPr>
            <p:cNvPr id="9" name="Google Shape;92;p16"/>
            <p:cNvSpPr/>
            <p:nvPr/>
          </p:nvSpPr>
          <p:spPr>
            <a:xfrm>
              <a:off x="427675" y="2430759"/>
              <a:ext cx="8288553" cy="675995"/>
            </a:xfrm>
            <a:custGeom>
              <a:avLst/>
              <a:gdLst/>
              <a:ahLst/>
              <a:cxnLst/>
              <a:rect l="l" t="t" r="r" b="b"/>
              <a:pathLst>
                <a:path w="108188" h="12212" extrusionOk="0">
                  <a:moveTo>
                    <a:pt x="107422" y="9070"/>
                  </a:moveTo>
                  <a:cubicBezTo>
                    <a:pt x="105362" y="8146"/>
                    <a:pt x="103805" y="6799"/>
                    <a:pt x="102155" y="5360"/>
                  </a:cubicBezTo>
                  <a:cubicBezTo>
                    <a:pt x="99118" y="2720"/>
                    <a:pt x="95976" y="0"/>
                    <a:pt x="89705" y="0"/>
                  </a:cubicBezTo>
                  <a:cubicBezTo>
                    <a:pt x="83435" y="0"/>
                    <a:pt x="80293" y="2733"/>
                    <a:pt x="77243" y="5360"/>
                  </a:cubicBezTo>
                  <a:cubicBezTo>
                    <a:pt x="74352" y="7868"/>
                    <a:pt x="71619" y="10231"/>
                    <a:pt x="66088" y="10231"/>
                  </a:cubicBezTo>
                  <a:cubicBezTo>
                    <a:pt x="60556" y="10231"/>
                    <a:pt x="57837" y="7868"/>
                    <a:pt x="54932" y="5360"/>
                  </a:cubicBezTo>
                  <a:cubicBezTo>
                    <a:pt x="51896" y="2720"/>
                    <a:pt x="48754" y="0"/>
                    <a:pt x="42483" y="0"/>
                  </a:cubicBezTo>
                  <a:cubicBezTo>
                    <a:pt x="36212" y="0"/>
                    <a:pt x="33070" y="2720"/>
                    <a:pt x="30034" y="5360"/>
                  </a:cubicBezTo>
                  <a:cubicBezTo>
                    <a:pt x="27143" y="7868"/>
                    <a:pt x="24410" y="10231"/>
                    <a:pt x="18879" y="10231"/>
                  </a:cubicBezTo>
                  <a:cubicBezTo>
                    <a:pt x="13347" y="10231"/>
                    <a:pt x="10614" y="7868"/>
                    <a:pt x="7723" y="5360"/>
                  </a:cubicBezTo>
                  <a:cubicBezTo>
                    <a:pt x="6033" y="3895"/>
                    <a:pt x="4291" y="2390"/>
                    <a:pt x="1967" y="1347"/>
                  </a:cubicBezTo>
                  <a:cubicBezTo>
                    <a:pt x="779" y="845"/>
                    <a:pt x="0" y="2588"/>
                    <a:pt x="1149" y="3142"/>
                  </a:cubicBezTo>
                  <a:cubicBezTo>
                    <a:pt x="3208" y="4066"/>
                    <a:pt x="4766" y="5426"/>
                    <a:pt x="6416" y="6852"/>
                  </a:cubicBezTo>
                  <a:cubicBezTo>
                    <a:pt x="9466" y="9492"/>
                    <a:pt x="12608" y="12212"/>
                    <a:pt x="18879" y="12212"/>
                  </a:cubicBezTo>
                  <a:cubicBezTo>
                    <a:pt x="25149" y="12212"/>
                    <a:pt x="28278" y="9492"/>
                    <a:pt x="31328" y="6852"/>
                  </a:cubicBezTo>
                  <a:cubicBezTo>
                    <a:pt x="34219" y="4344"/>
                    <a:pt x="36952" y="1980"/>
                    <a:pt x="42483" y="1980"/>
                  </a:cubicBezTo>
                  <a:cubicBezTo>
                    <a:pt x="48015" y="1980"/>
                    <a:pt x="50747" y="4344"/>
                    <a:pt x="53639" y="6852"/>
                  </a:cubicBezTo>
                  <a:cubicBezTo>
                    <a:pt x="56675" y="9492"/>
                    <a:pt x="59817" y="12212"/>
                    <a:pt x="66088" y="12212"/>
                  </a:cubicBezTo>
                  <a:cubicBezTo>
                    <a:pt x="72358" y="12212"/>
                    <a:pt x="75500" y="9492"/>
                    <a:pt x="78550" y="6852"/>
                  </a:cubicBezTo>
                  <a:cubicBezTo>
                    <a:pt x="81441" y="4344"/>
                    <a:pt x="84174" y="1980"/>
                    <a:pt x="89705" y="1980"/>
                  </a:cubicBezTo>
                  <a:cubicBezTo>
                    <a:pt x="95237" y="1980"/>
                    <a:pt x="97970" y="4344"/>
                    <a:pt x="100861" y="6852"/>
                  </a:cubicBezTo>
                  <a:cubicBezTo>
                    <a:pt x="102551" y="8317"/>
                    <a:pt x="104293" y="9822"/>
                    <a:pt x="106617" y="10878"/>
                  </a:cubicBezTo>
                  <a:cubicBezTo>
                    <a:pt x="107118" y="11129"/>
                    <a:pt x="107726" y="10905"/>
                    <a:pt x="107950" y="10390"/>
                  </a:cubicBezTo>
                  <a:cubicBezTo>
                    <a:pt x="108188" y="9875"/>
                    <a:pt x="107950" y="9281"/>
                    <a:pt x="107422" y="9070"/>
                  </a:cubicBezTo>
                  <a:close/>
                </a:path>
              </a:pathLst>
            </a:custGeom>
            <a:gradFill>
              <a:gsLst>
                <a:gs pos="0">
                  <a:schemeClr val="accent1"/>
                </a:gs>
                <a:gs pos="17000">
                  <a:schemeClr val="accent2"/>
                </a:gs>
                <a:gs pos="37000">
                  <a:schemeClr val="accent3"/>
                </a:gs>
                <a:gs pos="60000">
                  <a:schemeClr val="accent4"/>
                </a:gs>
                <a:gs pos="8400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93;p16"/>
            <p:cNvGrpSpPr/>
            <p:nvPr/>
          </p:nvGrpSpPr>
          <p:grpSpPr>
            <a:xfrm>
              <a:off x="1708067" y="2929847"/>
              <a:ext cx="245610" cy="244891"/>
              <a:chOff x="1177442" y="2884512"/>
              <a:chExt cx="245610" cy="244891"/>
            </a:xfrm>
          </p:grpSpPr>
          <p:sp>
            <p:nvSpPr>
              <p:cNvPr id="20" name="Google Shape;94;p16"/>
              <p:cNvSpPr/>
              <p:nvPr/>
            </p:nvSpPr>
            <p:spPr>
              <a:xfrm>
                <a:off x="1177442" y="2884512"/>
                <a:ext cx="245610" cy="244891"/>
              </a:xfrm>
              <a:custGeom>
                <a:avLst/>
                <a:gdLst/>
                <a:ahLst/>
                <a:cxnLst/>
                <a:rect l="l" t="t" r="r" b="b"/>
                <a:pathLst>
                  <a:path w="4437" h="4424" extrusionOk="0">
                    <a:moveTo>
                      <a:pt x="2219" y="1"/>
                    </a:moveTo>
                    <a:cubicBezTo>
                      <a:pt x="991" y="1"/>
                      <a:pt x="1" y="991"/>
                      <a:pt x="1" y="2206"/>
                    </a:cubicBezTo>
                    <a:cubicBezTo>
                      <a:pt x="1" y="3433"/>
                      <a:pt x="991" y="4423"/>
                      <a:pt x="2219" y="4423"/>
                    </a:cubicBezTo>
                    <a:cubicBezTo>
                      <a:pt x="3447" y="4423"/>
                      <a:pt x="4437" y="3433"/>
                      <a:pt x="4437" y="2206"/>
                    </a:cubicBezTo>
                    <a:cubicBezTo>
                      <a:pt x="4437" y="991"/>
                      <a:pt x="3447" y="1"/>
                      <a:pt x="2219"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p16"/>
              <p:cNvSpPr/>
              <p:nvPr/>
            </p:nvSpPr>
            <p:spPr>
              <a:xfrm>
                <a:off x="1234458" y="2940809"/>
                <a:ext cx="131579" cy="131579"/>
              </a:xfrm>
              <a:custGeom>
                <a:avLst/>
                <a:gdLst/>
                <a:ahLst/>
                <a:cxnLst/>
                <a:rect l="l" t="t" r="r" b="b"/>
                <a:pathLst>
                  <a:path w="2377" h="2377" extrusionOk="0">
                    <a:moveTo>
                      <a:pt x="2377" y="1189"/>
                    </a:moveTo>
                    <a:cubicBezTo>
                      <a:pt x="2377" y="1849"/>
                      <a:pt x="1849" y="2377"/>
                      <a:pt x="1189" y="2377"/>
                    </a:cubicBezTo>
                    <a:cubicBezTo>
                      <a:pt x="529" y="2377"/>
                      <a:pt x="1" y="1849"/>
                      <a:pt x="1" y="1189"/>
                    </a:cubicBezTo>
                    <a:cubicBezTo>
                      <a:pt x="1" y="529"/>
                      <a:pt x="529" y="0"/>
                      <a:pt x="1189" y="0"/>
                    </a:cubicBezTo>
                    <a:cubicBezTo>
                      <a:pt x="1849" y="0"/>
                      <a:pt x="2377" y="529"/>
                      <a:pt x="2377" y="118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96;p16"/>
            <p:cNvGrpSpPr/>
            <p:nvPr/>
          </p:nvGrpSpPr>
          <p:grpSpPr>
            <a:xfrm>
              <a:off x="3551407" y="2363506"/>
              <a:ext cx="245610" cy="244891"/>
              <a:chOff x="3804994" y="2454571"/>
              <a:chExt cx="245610" cy="244891"/>
            </a:xfrm>
          </p:grpSpPr>
          <p:sp>
            <p:nvSpPr>
              <p:cNvPr id="18" name="Google Shape;97;p16"/>
              <p:cNvSpPr/>
              <p:nvPr/>
            </p:nvSpPr>
            <p:spPr>
              <a:xfrm>
                <a:off x="3804994" y="2454571"/>
                <a:ext cx="245610" cy="244891"/>
              </a:xfrm>
              <a:custGeom>
                <a:avLst/>
                <a:gdLst/>
                <a:ahLst/>
                <a:cxnLst/>
                <a:rect l="l" t="t" r="r" b="b"/>
                <a:pathLst>
                  <a:path w="4437" h="4424" extrusionOk="0">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8;p16"/>
              <p:cNvSpPr/>
              <p:nvPr/>
            </p:nvSpPr>
            <p:spPr>
              <a:xfrm>
                <a:off x="3862010" y="2510868"/>
                <a:ext cx="131579" cy="131579"/>
              </a:xfrm>
              <a:custGeom>
                <a:avLst/>
                <a:gdLst/>
                <a:ahLst/>
                <a:cxnLst/>
                <a:rect l="l" t="t" r="r" b="b"/>
                <a:pathLst>
                  <a:path w="2377" h="2377" extrusionOk="0">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99;p16"/>
            <p:cNvGrpSpPr/>
            <p:nvPr/>
          </p:nvGrpSpPr>
          <p:grpSpPr>
            <a:xfrm>
              <a:off x="5394746" y="2929847"/>
              <a:ext cx="244891" cy="244891"/>
              <a:chOff x="5112380" y="3020912"/>
              <a:chExt cx="244891" cy="244891"/>
            </a:xfrm>
          </p:grpSpPr>
          <p:sp>
            <p:nvSpPr>
              <p:cNvPr id="16" name="Google Shape;100;p16"/>
              <p:cNvSpPr/>
              <p:nvPr/>
            </p:nvSpPr>
            <p:spPr>
              <a:xfrm>
                <a:off x="5112380" y="3020912"/>
                <a:ext cx="244891" cy="244891"/>
              </a:xfrm>
              <a:custGeom>
                <a:avLst/>
                <a:gdLst/>
                <a:ahLst/>
                <a:cxnLst/>
                <a:rect l="l" t="t" r="r" b="b"/>
                <a:pathLst>
                  <a:path w="4424" h="4424" extrusionOk="0">
                    <a:moveTo>
                      <a:pt x="2218" y="1"/>
                    </a:moveTo>
                    <a:cubicBezTo>
                      <a:pt x="991" y="1"/>
                      <a:pt x="1" y="991"/>
                      <a:pt x="1" y="2206"/>
                    </a:cubicBezTo>
                    <a:cubicBezTo>
                      <a:pt x="1" y="3433"/>
                      <a:pt x="991" y="4423"/>
                      <a:pt x="2218" y="4423"/>
                    </a:cubicBezTo>
                    <a:cubicBezTo>
                      <a:pt x="3433" y="4423"/>
                      <a:pt x="4423" y="3433"/>
                      <a:pt x="4423" y="2206"/>
                    </a:cubicBezTo>
                    <a:cubicBezTo>
                      <a:pt x="4423" y="991"/>
                      <a:pt x="3433" y="1"/>
                      <a:pt x="2218"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p16"/>
              <p:cNvSpPr/>
              <p:nvPr/>
            </p:nvSpPr>
            <p:spPr>
              <a:xfrm>
                <a:off x="5169396" y="3077209"/>
                <a:ext cx="130859" cy="131579"/>
              </a:xfrm>
              <a:custGeom>
                <a:avLst/>
                <a:gdLst/>
                <a:ahLst/>
                <a:cxnLst/>
                <a:rect l="l" t="t" r="r" b="b"/>
                <a:pathLst>
                  <a:path w="2364" h="2377" extrusionOk="0">
                    <a:moveTo>
                      <a:pt x="2363" y="1189"/>
                    </a:moveTo>
                    <a:cubicBezTo>
                      <a:pt x="2363" y="1849"/>
                      <a:pt x="1835" y="2377"/>
                      <a:pt x="1188" y="2377"/>
                    </a:cubicBezTo>
                    <a:cubicBezTo>
                      <a:pt x="528" y="2377"/>
                      <a:pt x="0" y="1849"/>
                      <a:pt x="0" y="1189"/>
                    </a:cubicBezTo>
                    <a:cubicBezTo>
                      <a:pt x="0" y="529"/>
                      <a:pt x="528" y="0"/>
                      <a:pt x="1188" y="0"/>
                    </a:cubicBezTo>
                    <a:cubicBezTo>
                      <a:pt x="1835" y="0"/>
                      <a:pt x="2363" y="529"/>
                      <a:pt x="2363" y="1189"/>
                    </a:cubicBezTo>
                    <a:close/>
                  </a:path>
                </a:pathLst>
              </a:custGeom>
              <a:gradFill>
                <a:gsLst>
                  <a:gs pos="0">
                    <a:schemeClr val="accent3"/>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2;p16"/>
            <p:cNvGrpSpPr/>
            <p:nvPr/>
          </p:nvGrpSpPr>
          <p:grpSpPr>
            <a:xfrm>
              <a:off x="7237366" y="2363506"/>
              <a:ext cx="244835" cy="244891"/>
              <a:chOff x="7723466" y="2521821"/>
              <a:chExt cx="244835" cy="244891"/>
            </a:xfrm>
          </p:grpSpPr>
          <p:sp>
            <p:nvSpPr>
              <p:cNvPr id="14" name="Google Shape;103;p16"/>
              <p:cNvSpPr/>
              <p:nvPr/>
            </p:nvSpPr>
            <p:spPr>
              <a:xfrm>
                <a:off x="7723466" y="2521821"/>
                <a:ext cx="244835" cy="244891"/>
              </a:xfrm>
              <a:custGeom>
                <a:avLst/>
                <a:gdLst/>
                <a:ahLst/>
                <a:cxnLst/>
                <a:rect l="l" t="t" r="r" b="b"/>
                <a:pathLst>
                  <a:path w="4423" h="4424" extrusionOk="0">
                    <a:moveTo>
                      <a:pt x="2205" y="1"/>
                    </a:moveTo>
                    <a:cubicBezTo>
                      <a:pt x="990" y="1"/>
                      <a:pt x="0" y="991"/>
                      <a:pt x="0" y="2205"/>
                    </a:cubicBezTo>
                    <a:cubicBezTo>
                      <a:pt x="0" y="3433"/>
                      <a:pt x="990" y="4423"/>
                      <a:pt x="2205" y="4423"/>
                    </a:cubicBezTo>
                    <a:cubicBezTo>
                      <a:pt x="3433" y="4423"/>
                      <a:pt x="4423" y="3433"/>
                      <a:pt x="4423" y="2205"/>
                    </a:cubicBezTo>
                    <a:cubicBezTo>
                      <a:pt x="4423" y="991"/>
                      <a:pt x="3433" y="1"/>
                      <a:pt x="2205"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4;p16"/>
              <p:cNvSpPr/>
              <p:nvPr/>
            </p:nvSpPr>
            <p:spPr>
              <a:xfrm>
                <a:off x="7780482" y="2578118"/>
                <a:ext cx="130859" cy="131579"/>
              </a:xfrm>
              <a:custGeom>
                <a:avLst/>
                <a:gdLst/>
                <a:ahLst/>
                <a:cxnLst/>
                <a:rect l="l" t="t" r="r" b="b"/>
                <a:pathLst>
                  <a:path w="2364" h="2377" extrusionOk="0">
                    <a:moveTo>
                      <a:pt x="2363" y="1188"/>
                    </a:moveTo>
                    <a:cubicBezTo>
                      <a:pt x="2363" y="1848"/>
                      <a:pt x="1835" y="2376"/>
                      <a:pt x="1175" y="2376"/>
                    </a:cubicBezTo>
                    <a:cubicBezTo>
                      <a:pt x="528" y="2376"/>
                      <a:pt x="0" y="1848"/>
                      <a:pt x="0" y="1188"/>
                    </a:cubicBezTo>
                    <a:cubicBezTo>
                      <a:pt x="0" y="528"/>
                      <a:pt x="528" y="0"/>
                      <a:pt x="1175" y="0"/>
                    </a:cubicBezTo>
                    <a:cubicBezTo>
                      <a:pt x="1835" y="0"/>
                      <a:pt x="2363" y="528"/>
                      <a:pt x="2363" y="1188"/>
                    </a:cubicBezTo>
                    <a:close/>
                  </a:path>
                </a:pathLst>
              </a:custGeom>
              <a:gradFill>
                <a:gsLst>
                  <a:gs pos="0">
                    <a:schemeClr val="accent4"/>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 name="Skupina 24"/>
          <p:cNvGrpSpPr/>
          <p:nvPr/>
        </p:nvGrpSpPr>
        <p:grpSpPr>
          <a:xfrm>
            <a:off x="1476817" y="126072"/>
            <a:ext cx="530139" cy="530167"/>
            <a:chOff x="1304075" y="2174301"/>
            <a:chExt cx="530139" cy="530167"/>
          </a:xfrm>
        </p:grpSpPr>
        <p:grpSp>
          <p:nvGrpSpPr>
            <p:cNvPr id="5" name="Google Shape;80;p16"/>
            <p:cNvGrpSpPr/>
            <p:nvPr/>
          </p:nvGrpSpPr>
          <p:grpSpPr>
            <a:xfrm>
              <a:off x="1304075" y="2174301"/>
              <a:ext cx="530139" cy="530167"/>
              <a:chOff x="1298661" y="1653185"/>
              <a:chExt cx="1063314" cy="1063370"/>
            </a:xfrm>
          </p:grpSpPr>
          <p:sp>
            <p:nvSpPr>
              <p:cNvPr id="6" name="Google Shape;81;p16"/>
              <p:cNvSpPr/>
              <p:nvPr/>
            </p:nvSpPr>
            <p:spPr>
              <a:xfrm>
                <a:off x="1298661" y="1653185"/>
                <a:ext cx="1063314" cy="1063370"/>
              </a:xfrm>
              <a:custGeom>
                <a:avLst/>
                <a:gdLst/>
                <a:ahLst/>
                <a:cxnLst/>
                <a:rect l="l" t="t" r="r" b="b"/>
                <a:pathLst>
                  <a:path w="19209" h="19210" extrusionOk="0">
                    <a:moveTo>
                      <a:pt x="19209" y="9598"/>
                    </a:moveTo>
                    <a:cubicBezTo>
                      <a:pt x="19209" y="14905"/>
                      <a:pt x="14905" y="19209"/>
                      <a:pt x="9598" y="19209"/>
                    </a:cubicBezTo>
                    <a:cubicBezTo>
                      <a:pt x="4291" y="19209"/>
                      <a:pt x="0" y="14905"/>
                      <a:pt x="0" y="9598"/>
                    </a:cubicBezTo>
                    <a:cubicBezTo>
                      <a:pt x="0" y="4291"/>
                      <a:pt x="4291" y="1"/>
                      <a:pt x="9598" y="1"/>
                    </a:cubicBezTo>
                    <a:cubicBezTo>
                      <a:pt x="14905" y="1"/>
                      <a:pt x="19209" y="4291"/>
                      <a:pt x="19209" y="9598"/>
                    </a:cubicBezTo>
                    <a:close/>
                  </a:path>
                </a:pathLst>
              </a:custGeom>
              <a:gradFill>
                <a:gsLst>
                  <a:gs pos="0">
                    <a:schemeClr val="accent1"/>
                  </a:gs>
                  <a:gs pos="100000">
                    <a:schemeClr val="accent2"/>
                  </a:gs>
                </a:gsLst>
                <a:lin ang="0" scaled="0"/>
              </a:gra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2;p16"/>
              <p:cNvSpPr/>
              <p:nvPr/>
            </p:nvSpPr>
            <p:spPr>
              <a:xfrm>
                <a:off x="1371731" y="1726254"/>
                <a:ext cx="916457" cy="916457"/>
              </a:xfrm>
              <a:custGeom>
                <a:avLst/>
                <a:gdLst/>
                <a:ahLst/>
                <a:cxnLst/>
                <a:rect l="l" t="t" r="r" b="b"/>
                <a:pathLst>
                  <a:path w="16556" h="16556" extrusionOk="0">
                    <a:moveTo>
                      <a:pt x="8278" y="1"/>
                    </a:moveTo>
                    <a:cubicBezTo>
                      <a:pt x="3710" y="1"/>
                      <a:pt x="0" y="3710"/>
                      <a:pt x="0" y="8278"/>
                    </a:cubicBezTo>
                    <a:cubicBezTo>
                      <a:pt x="0" y="12846"/>
                      <a:pt x="3710" y="16556"/>
                      <a:pt x="8278" y="16556"/>
                    </a:cubicBezTo>
                    <a:cubicBezTo>
                      <a:pt x="12846" y="16556"/>
                      <a:pt x="16555" y="12846"/>
                      <a:pt x="16555" y="8278"/>
                    </a:cubicBezTo>
                    <a:cubicBezTo>
                      <a:pt x="16555" y="3710"/>
                      <a:pt x="12846" y="1"/>
                      <a:pt x="8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1095;p32"/>
            <p:cNvGrpSpPr/>
            <p:nvPr/>
          </p:nvGrpSpPr>
          <p:grpSpPr>
            <a:xfrm>
              <a:off x="1448074" y="2312805"/>
              <a:ext cx="248279" cy="248278"/>
              <a:chOff x="-59092025" y="2296300"/>
              <a:chExt cx="317425" cy="316650"/>
            </a:xfrm>
            <a:solidFill>
              <a:schemeClr val="accent1"/>
            </a:solidFill>
          </p:grpSpPr>
          <p:sp>
            <p:nvSpPr>
              <p:cNvPr id="23" name="Google Shape;1096;p32"/>
              <p:cNvSpPr/>
              <p:nvPr/>
            </p:nvSpPr>
            <p:spPr>
              <a:xfrm>
                <a:off x="-58994350" y="2382950"/>
                <a:ext cx="122875" cy="133925"/>
              </a:xfrm>
              <a:custGeom>
                <a:avLst/>
                <a:gdLst/>
                <a:ahLst/>
                <a:cxnLst/>
                <a:rect l="l" t="t" r="r" b="b"/>
                <a:pathLst>
                  <a:path w="4915" h="5357" extrusionOk="0">
                    <a:moveTo>
                      <a:pt x="2457" y="819"/>
                    </a:moveTo>
                    <a:cubicBezTo>
                      <a:pt x="2930" y="819"/>
                      <a:pt x="3277" y="1166"/>
                      <a:pt x="3277" y="1639"/>
                    </a:cubicBezTo>
                    <a:cubicBezTo>
                      <a:pt x="3277" y="2111"/>
                      <a:pt x="2930" y="2458"/>
                      <a:pt x="2457" y="2458"/>
                    </a:cubicBezTo>
                    <a:cubicBezTo>
                      <a:pt x="1985" y="2458"/>
                      <a:pt x="1607" y="2111"/>
                      <a:pt x="1607" y="1639"/>
                    </a:cubicBezTo>
                    <a:cubicBezTo>
                      <a:pt x="1607" y="1166"/>
                      <a:pt x="2016" y="819"/>
                      <a:pt x="2457" y="819"/>
                    </a:cubicBezTo>
                    <a:close/>
                    <a:moveTo>
                      <a:pt x="2489" y="3245"/>
                    </a:moveTo>
                    <a:cubicBezTo>
                      <a:pt x="3277" y="3245"/>
                      <a:pt x="3907" y="3781"/>
                      <a:pt x="4096" y="4506"/>
                    </a:cubicBezTo>
                    <a:lnTo>
                      <a:pt x="882" y="4506"/>
                    </a:lnTo>
                    <a:cubicBezTo>
                      <a:pt x="1071" y="3812"/>
                      <a:pt x="1701" y="3245"/>
                      <a:pt x="2489" y="3245"/>
                    </a:cubicBezTo>
                    <a:close/>
                    <a:moveTo>
                      <a:pt x="2489" y="0"/>
                    </a:moveTo>
                    <a:cubicBezTo>
                      <a:pt x="1575" y="0"/>
                      <a:pt x="819" y="725"/>
                      <a:pt x="819" y="1639"/>
                    </a:cubicBezTo>
                    <a:cubicBezTo>
                      <a:pt x="819" y="2080"/>
                      <a:pt x="977" y="2458"/>
                      <a:pt x="1292" y="2773"/>
                    </a:cubicBezTo>
                    <a:cubicBezTo>
                      <a:pt x="567" y="3214"/>
                      <a:pt x="0" y="4001"/>
                      <a:pt x="0" y="4947"/>
                    </a:cubicBezTo>
                    <a:cubicBezTo>
                      <a:pt x="0" y="5199"/>
                      <a:pt x="189" y="5356"/>
                      <a:pt x="410" y="5356"/>
                    </a:cubicBezTo>
                    <a:lnTo>
                      <a:pt x="4537" y="5356"/>
                    </a:lnTo>
                    <a:cubicBezTo>
                      <a:pt x="4757" y="5356"/>
                      <a:pt x="4915" y="5136"/>
                      <a:pt x="4915" y="4947"/>
                    </a:cubicBezTo>
                    <a:cubicBezTo>
                      <a:pt x="4915" y="4001"/>
                      <a:pt x="4411" y="3182"/>
                      <a:pt x="3655" y="2773"/>
                    </a:cubicBezTo>
                    <a:cubicBezTo>
                      <a:pt x="3938" y="2458"/>
                      <a:pt x="4127" y="2080"/>
                      <a:pt x="4127" y="1639"/>
                    </a:cubicBezTo>
                    <a:cubicBezTo>
                      <a:pt x="4127" y="725"/>
                      <a:pt x="3403" y="0"/>
                      <a:pt x="2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97;p32"/>
              <p:cNvSpPr/>
              <p:nvPr/>
            </p:nvSpPr>
            <p:spPr>
              <a:xfrm>
                <a:off x="-59092025" y="2296300"/>
                <a:ext cx="317425" cy="316650"/>
              </a:xfrm>
              <a:custGeom>
                <a:avLst/>
                <a:gdLst/>
                <a:ahLst/>
                <a:cxnLst/>
                <a:rect l="l" t="t" r="r" b="b"/>
                <a:pathLst>
                  <a:path w="12697" h="12666" extrusionOk="0">
                    <a:moveTo>
                      <a:pt x="1261" y="820"/>
                    </a:moveTo>
                    <a:cubicBezTo>
                      <a:pt x="1513" y="820"/>
                      <a:pt x="1702" y="1009"/>
                      <a:pt x="1702" y="1198"/>
                    </a:cubicBezTo>
                    <a:cubicBezTo>
                      <a:pt x="1670" y="1450"/>
                      <a:pt x="1513" y="1639"/>
                      <a:pt x="1261" y="1639"/>
                    </a:cubicBezTo>
                    <a:cubicBezTo>
                      <a:pt x="1040" y="1639"/>
                      <a:pt x="883" y="1450"/>
                      <a:pt x="883" y="1198"/>
                    </a:cubicBezTo>
                    <a:cubicBezTo>
                      <a:pt x="883" y="977"/>
                      <a:pt x="1072" y="820"/>
                      <a:pt x="1261" y="820"/>
                    </a:cubicBezTo>
                    <a:close/>
                    <a:moveTo>
                      <a:pt x="11468" y="820"/>
                    </a:moveTo>
                    <a:cubicBezTo>
                      <a:pt x="11720" y="820"/>
                      <a:pt x="11878" y="1009"/>
                      <a:pt x="11878" y="1198"/>
                    </a:cubicBezTo>
                    <a:cubicBezTo>
                      <a:pt x="11878" y="1450"/>
                      <a:pt x="11657" y="1639"/>
                      <a:pt x="11468" y="1639"/>
                    </a:cubicBezTo>
                    <a:cubicBezTo>
                      <a:pt x="11248" y="1639"/>
                      <a:pt x="11027" y="1450"/>
                      <a:pt x="11027" y="1198"/>
                    </a:cubicBezTo>
                    <a:cubicBezTo>
                      <a:pt x="11027" y="1009"/>
                      <a:pt x="11248" y="820"/>
                      <a:pt x="11468" y="820"/>
                    </a:cubicBezTo>
                    <a:close/>
                    <a:moveTo>
                      <a:pt x="6396" y="2616"/>
                    </a:moveTo>
                    <a:cubicBezTo>
                      <a:pt x="7341" y="2616"/>
                      <a:pt x="8286" y="2994"/>
                      <a:pt x="9042" y="3718"/>
                    </a:cubicBezTo>
                    <a:cubicBezTo>
                      <a:pt x="10492" y="5136"/>
                      <a:pt x="10492" y="7499"/>
                      <a:pt x="9042" y="8917"/>
                    </a:cubicBezTo>
                    <a:cubicBezTo>
                      <a:pt x="8318" y="9641"/>
                      <a:pt x="7373" y="10019"/>
                      <a:pt x="6396" y="10019"/>
                    </a:cubicBezTo>
                    <a:cubicBezTo>
                      <a:pt x="4348" y="10019"/>
                      <a:pt x="2647" y="8381"/>
                      <a:pt x="2647" y="6333"/>
                    </a:cubicBezTo>
                    <a:cubicBezTo>
                      <a:pt x="2647" y="4222"/>
                      <a:pt x="4348" y="2616"/>
                      <a:pt x="6396" y="2616"/>
                    </a:cubicBezTo>
                    <a:close/>
                    <a:moveTo>
                      <a:pt x="1261" y="10965"/>
                    </a:moveTo>
                    <a:cubicBezTo>
                      <a:pt x="1513" y="10965"/>
                      <a:pt x="1702" y="11185"/>
                      <a:pt x="1702" y="11406"/>
                    </a:cubicBezTo>
                    <a:cubicBezTo>
                      <a:pt x="1670" y="11658"/>
                      <a:pt x="1513" y="11847"/>
                      <a:pt x="1261" y="11847"/>
                    </a:cubicBezTo>
                    <a:cubicBezTo>
                      <a:pt x="1040" y="11847"/>
                      <a:pt x="883" y="11658"/>
                      <a:pt x="883" y="11406"/>
                    </a:cubicBezTo>
                    <a:cubicBezTo>
                      <a:pt x="883" y="11185"/>
                      <a:pt x="1072" y="10965"/>
                      <a:pt x="1261" y="10965"/>
                    </a:cubicBezTo>
                    <a:close/>
                    <a:moveTo>
                      <a:pt x="11468" y="11028"/>
                    </a:moveTo>
                    <a:cubicBezTo>
                      <a:pt x="11720" y="11028"/>
                      <a:pt x="11878" y="11217"/>
                      <a:pt x="11878" y="11437"/>
                    </a:cubicBezTo>
                    <a:cubicBezTo>
                      <a:pt x="11878" y="11689"/>
                      <a:pt x="11657" y="11878"/>
                      <a:pt x="11468" y="11878"/>
                    </a:cubicBezTo>
                    <a:cubicBezTo>
                      <a:pt x="11248" y="11878"/>
                      <a:pt x="11027" y="11689"/>
                      <a:pt x="11027" y="11437"/>
                    </a:cubicBezTo>
                    <a:cubicBezTo>
                      <a:pt x="11027" y="11217"/>
                      <a:pt x="11248" y="11028"/>
                      <a:pt x="11468" y="11028"/>
                    </a:cubicBezTo>
                    <a:close/>
                    <a:moveTo>
                      <a:pt x="1229" y="1"/>
                    </a:moveTo>
                    <a:cubicBezTo>
                      <a:pt x="567" y="1"/>
                      <a:pt x="0" y="536"/>
                      <a:pt x="0" y="1198"/>
                    </a:cubicBezTo>
                    <a:cubicBezTo>
                      <a:pt x="0" y="1891"/>
                      <a:pt x="567" y="2458"/>
                      <a:pt x="1229" y="2458"/>
                    </a:cubicBezTo>
                    <a:cubicBezTo>
                      <a:pt x="1418" y="2458"/>
                      <a:pt x="1576" y="2427"/>
                      <a:pt x="1796" y="2364"/>
                    </a:cubicBezTo>
                    <a:lnTo>
                      <a:pt x="2836" y="3403"/>
                    </a:lnTo>
                    <a:cubicBezTo>
                      <a:pt x="2174" y="4222"/>
                      <a:pt x="1828" y="5231"/>
                      <a:pt x="1828" y="6302"/>
                    </a:cubicBezTo>
                    <a:cubicBezTo>
                      <a:pt x="1828" y="7341"/>
                      <a:pt x="2174" y="8381"/>
                      <a:pt x="2899" y="9200"/>
                    </a:cubicBezTo>
                    <a:lnTo>
                      <a:pt x="1796" y="10303"/>
                    </a:lnTo>
                    <a:cubicBezTo>
                      <a:pt x="1639" y="10240"/>
                      <a:pt x="1418" y="10177"/>
                      <a:pt x="1229" y="10177"/>
                    </a:cubicBezTo>
                    <a:cubicBezTo>
                      <a:pt x="567" y="10177"/>
                      <a:pt x="0" y="10744"/>
                      <a:pt x="0" y="11437"/>
                    </a:cubicBezTo>
                    <a:cubicBezTo>
                      <a:pt x="0" y="12130"/>
                      <a:pt x="567" y="12666"/>
                      <a:pt x="1229" y="12666"/>
                    </a:cubicBezTo>
                    <a:cubicBezTo>
                      <a:pt x="1891" y="12666"/>
                      <a:pt x="2489" y="12130"/>
                      <a:pt x="2489" y="11437"/>
                    </a:cubicBezTo>
                    <a:cubicBezTo>
                      <a:pt x="2489" y="11248"/>
                      <a:pt x="2458" y="11091"/>
                      <a:pt x="2363" y="10901"/>
                    </a:cubicBezTo>
                    <a:lnTo>
                      <a:pt x="3466" y="9799"/>
                    </a:lnTo>
                    <a:cubicBezTo>
                      <a:pt x="4317" y="10460"/>
                      <a:pt x="5325" y="10838"/>
                      <a:pt x="6396" y="10838"/>
                    </a:cubicBezTo>
                    <a:cubicBezTo>
                      <a:pt x="7467" y="10838"/>
                      <a:pt x="8475" y="10492"/>
                      <a:pt x="9263" y="9830"/>
                    </a:cubicBezTo>
                    <a:lnTo>
                      <a:pt x="10334" y="10901"/>
                    </a:lnTo>
                    <a:cubicBezTo>
                      <a:pt x="10240" y="11059"/>
                      <a:pt x="10208" y="11248"/>
                      <a:pt x="10208" y="11437"/>
                    </a:cubicBezTo>
                    <a:cubicBezTo>
                      <a:pt x="10208" y="12099"/>
                      <a:pt x="10775" y="12666"/>
                      <a:pt x="11468" y="12666"/>
                    </a:cubicBezTo>
                    <a:cubicBezTo>
                      <a:pt x="12130" y="12666"/>
                      <a:pt x="12697" y="12099"/>
                      <a:pt x="12697" y="11437"/>
                    </a:cubicBezTo>
                    <a:cubicBezTo>
                      <a:pt x="12697" y="10775"/>
                      <a:pt x="12130" y="10177"/>
                      <a:pt x="11468" y="10177"/>
                    </a:cubicBezTo>
                    <a:cubicBezTo>
                      <a:pt x="11279" y="10177"/>
                      <a:pt x="11122" y="10208"/>
                      <a:pt x="10933" y="10303"/>
                    </a:cubicBezTo>
                    <a:lnTo>
                      <a:pt x="9861" y="9232"/>
                    </a:lnTo>
                    <a:cubicBezTo>
                      <a:pt x="11279" y="7562"/>
                      <a:pt x="11279" y="5073"/>
                      <a:pt x="9861" y="3403"/>
                    </a:cubicBezTo>
                    <a:lnTo>
                      <a:pt x="10933" y="2364"/>
                    </a:lnTo>
                    <a:cubicBezTo>
                      <a:pt x="11122" y="2427"/>
                      <a:pt x="11279" y="2458"/>
                      <a:pt x="11468" y="2458"/>
                    </a:cubicBezTo>
                    <a:cubicBezTo>
                      <a:pt x="12130" y="2458"/>
                      <a:pt x="12697" y="1923"/>
                      <a:pt x="12697" y="1198"/>
                    </a:cubicBezTo>
                    <a:cubicBezTo>
                      <a:pt x="12697" y="536"/>
                      <a:pt x="12130" y="1"/>
                      <a:pt x="11468" y="1"/>
                    </a:cubicBezTo>
                    <a:cubicBezTo>
                      <a:pt x="10807" y="1"/>
                      <a:pt x="10208" y="536"/>
                      <a:pt x="10208" y="1198"/>
                    </a:cubicBezTo>
                    <a:cubicBezTo>
                      <a:pt x="10208" y="1419"/>
                      <a:pt x="10240" y="1576"/>
                      <a:pt x="10334" y="1765"/>
                    </a:cubicBezTo>
                    <a:lnTo>
                      <a:pt x="9263" y="2836"/>
                    </a:lnTo>
                    <a:cubicBezTo>
                      <a:pt x="8412" y="2127"/>
                      <a:pt x="7373" y="1773"/>
                      <a:pt x="6337" y="1773"/>
                    </a:cubicBezTo>
                    <a:cubicBezTo>
                      <a:pt x="5301" y="1773"/>
                      <a:pt x="4269" y="2127"/>
                      <a:pt x="3434" y="2836"/>
                    </a:cubicBezTo>
                    <a:lnTo>
                      <a:pt x="2363" y="1765"/>
                    </a:lnTo>
                    <a:cubicBezTo>
                      <a:pt x="2458" y="1608"/>
                      <a:pt x="2489" y="1419"/>
                      <a:pt x="2489" y="1198"/>
                    </a:cubicBezTo>
                    <a:cubicBezTo>
                      <a:pt x="2489" y="536"/>
                      <a:pt x="1954"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 name="Google Shape;1878;p45"/>
          <p:cNvGrpSpPr/>
          <p:nvPr/>
        </p:nvGrpSpPr>
        <p:grpSpPr>
          <a:xfrm>
            <a:off x="797326" y="1457232"/>
            <a:ext cx="330007" cy="330009"/>
            <a:chOff x="-1333975" y="2365850"/>
            <a:chExt cx="292225" cy="293575"/>
          </a:xfrm>
          <a:solidFill>
            <a:srgbClr val="0099CC"/>
          </a:solidFill>
        </p:grpSpPr>
        <p:sp>
          <p:nvSpPr>
            <p:cNvPr id="31" name="Google Shape;1879;p45"/>
            <p:cNvSpPr/>
            <p:nvPr/>
          </p:nvSpPr>
          <p:spPr>
            <a:xfrm>
              <a:off x="-1285150" y="2365850"/>
              <a:ext cx="191225" cy="293575"/>
            </a:xfrm>
            <a:custGeom>
              <a:avLst/>
              <a:gdLst/>
              <a:ahLst/>
              <a:cxnLst/>
              <a:rect l="l" t="t" r="r" b="b"/>
              <a:pathLst>
                <a:path w="7649" h="11743" extrusionOk="0">
                  <a:moveTo>
                    <a:pt x="3813" y="684"/>
                  </a:moveTo>
                  <a:cubicBezTo>
                    <a:pt x="5545" y="684"/>
                    <a:pt x="6900" y="2039"/>
                    <a:pt x="6900" y="3740"/>
                  </a:cubicBezTo>
                  <a:cubicBezTo>
                    <a:pt x="6931" y="4780"/>
                    <a:pt x="6553" y="5347"/>
                    <a:pt x="6270" y="5788"/>
                  </a:cubicBezTo>
                  <a:cubicBezTo>
                    <a:pt x="5797" y="6544"/>
                    <a:pt x="5608" y="6922"/>
                    <a:pt x="5608" y="7930"/>
                  </a:cubicBezTo>
                  <a:cubicBezTo>
                    <a:pt x="5608" y="8119"/>
                    <a:pt x="5451" y="8277"/>
                    <a:pt x="5230" y="8277"/>
                  </a:cubicBezTo>
                  <a:lnTo>
                    <a:pt x="2489" y="8277"/>
                  </a:lnTo>
                  <a:cubicBezTo>
                    <a:pt x="2300" y="8277"/>
                    <a:pt x="2143" y="8119"/>
                    <a:pt x="2143" y="7930"/>
                  </a:cubicBezTo>
                  <a:cubicBezTo>
                    <a:pt x="2143" y="6922"/>
                    <a:pt x="1922" y="6576"/>
                    <a:pt x="1450" y="5820"/>
                  </a:cubicBezTo>
                  <a:cubicBezTo>
                    <a:pt x="1198" y="5347"/>
                    <a:pt x="567" y="4528"/>
                    <a:pt x="788" y="3205"/>
                  </a:cubicBezTo>
                  <a:cubicBezTo>
                    <a:pt x="1040" y="1819"/>
                    <a:pt x="2237" y="684"/>
                    <a:pt x="3813" y="684"/>
                  </a:cubicBezTo>
                  <a:close/>
                  <a:moveTo>
                    <a:pt x="4852" y="8907"/>
                  </a:moveTo>
                  <a:lnTo>
                    <a:pt x="4852" y="9569"/>
                  </a:lnTo>
                  <a:lnTo>
                    <a:pt x="4506" y="9569"/>
                  </a:lnTo>
                  <a:cubicBezTo>
                    <a:pt x="4285" y="9569"/>
                    <a:pt x="4128" y="9726"/>
                    <a:pt x="4128" y="9915"/>
                  </a:cubicBezTo>
                  <a:cubicBezTo>
                    <a:pt x="4128" y="10136"/>
                    <a:pt x="4285" y="10293"/>
                    <a:pt x="4506" y="10293"/>
                  </a:cubicBezTo>
                  <a:lnTo>
                    <a:pt x="4852" y="10293"/>
                  </a:lnTo>
                  <a:lnTo>
                    <a:pt x="4852" y="10640"/>
                  </a:lnTo>
                  <a:cubicBezTo>
                    <a:pt x="4884" y="10829"/>
                    <a:pt x="4726" y="10986"/>
                    <a:pt x="4537" y="10986"/>
                  </a:cubicBezTo>
                  <a:lnTo>
                    <a:pt x="3151" y="10986"/>
                  </a:lnTo>
                  <a:cubicBezTo>
                    <a:pt x="2962" y="10986"/>
                    <a:pt x="2804" y="10829"/>
                    <a:pt x="2804" y="10640"/>
                  </a:cubicBezTo>
                  <a:lnTo>
                    <a:pt x="2804" y="10293"/>
                  </a:lnTo>
                  <a:lnTo>
                    <a:pt x="3151" y="10293"/>
                  </a:lnTo>
                  <a:cubicBezTo>
                    <a:pt x="3371" y="10293"/>
                    <a:pt x="3529" y="10136"/>
                    <a:pt x="3529" y="9915"/>
                  </a:cubicBezTo>
                  <a:cubicBezTo>
                    <a:pt x="3529" y="9726"/>
                    <a:pt x="3371" y="9569"/>
                    <a:pt x="3151" y="9569"/>
                  </a:cubicBezTo>
                  <a:lnTo>
                    <a:pt x="2804" y="9569"/>
                  </a:lnTo>
                  <a:lnTo>
                    <a:pt x="2804" y="8907"/>
                  </a:lnTo>
                  <a:close/>
                  <a:moveTo>
                    <a:pt x="3897" y="1"/>
                  </a:moveTo>
                  <a:cubicBezTo>
                    <a:pt x="3632" y="1"/>
                    <a:pt x="3361" y="28"/>
                    <a:pt x="3088" y="86"/>
                  </a:cubicBezTo>
                  <a:cubicBezTo>
                    <a:pt x="1607" y="401"/>
                    <a:pt x="441" y="1566"/>
                    <a:pt x="158" y="3079"/>
                  </a:cubicBezTo>
                  <a:cubicBezTo>
                    <a:pt x="0" y="3992"/>
                    <a:pt x="158" y="4969"/>
                    <a:pt x="631" y="5757"/>
                  </a:cubicBezTo>
                  <a:cubicBezTo>
                    <a:pt x="757" y="5914"/>
                    <a:pt x="820" y="6072"/>
                    <a:pt x="914" y="6229"/>
                  </a:cubicBezTo>
                  <a:cubicBezTo>
                    <a:pt x="1355" y="6891"/>
                    <a:pt x="1450" y="7143"/>
                    <a:pt x="1450" y="7962"/>
                  </a:cubicBezTo>
                  <a:cubicBezTo>
                    <a:pt x="1450" y="8403"/>
                    <a:pt x="1733" y="8781"/>
                    <a:pt x="2143" y="8939"/>
                  </a:cubicBezTo>
                  <a:lnTo>
                    <a:pt x="2143" y="10703"/>
                  </a:lnTo>
                  <a:cubicBezTo>
                    <a:pt x="2143" y="11270"/>
                    <a:pt x="2615" y="11743"/>
                    <a:pt x="3151" y="11743"/>
                  </a:cubicBezTo>
                  <a:lnTo>
                    <a:pt x="4537" y="11743"/>
                  </a:lnTo>
                  <a:cubicBezTo>
                    <a:pt x="5073" y="11743"/>
                    <a:pt x="5545" y="11270"/>
                    <a:pt x="5545" y="10703"/>
                  </a:cubicBezTo>
                  <a:lnTo>
                    <a:pt x="5545" y="8939"/>
                  </a:lnTo>
                  <a:cubicBezTo>
                    <a:pt x="5955" y="8781"/>
                    <a:pt x="6238" y="8435"/>
                    <a:pt x="6238" y="7962"/>
                  </a:cubicBezTo>
                  <a:lnTo>
                    <a:pt x="6238" y="7930"/>
                  </a:lnTo>
                  <a:cubicBezTo>
                    <a:pt x="6238" y="7143"/>
                    <a:pt x="6427" y="6828"/>
                    <a:pt x="6805" y="6229"/>
                  </a:cubicBezTo>
                  <a:cubicBezTo>
                    <a:pt x="7089" y="5788"/>
                    <a:pt x="7593" y="5032"/>
                    <a:pt x="7593" y="3835"/>
                  </a:cubicBezTo>
                  <a:cubicBezTo>
                    <a:pt x="7649" y="1658"/>
                    <a:pt x="5950" y="1"/>
                    <a:pt x="38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80;p45"/>
            <p:cNvSpPr/>
            <p:nvPr/>
          </p:nvSpPr>
          <p:spPr>
            <a:xfrm>
              <a:off x="-107642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40" y="725"/>
                  </a:lnTo>
                  <a:cubicBezTo>
                    <a:pt x="1229" y="725"/>
                    <a:pt x="1386" y="568"/>
                    <a:pt x="1386" y="379"/>
                  </a:cubicBezTo>
                  <a:cubicBezTo>
                    <a:pt x="1386" y="158"/>
                    <a:pt x="122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81;p45"/>
            <p:cNvSpPr/>
            <p:nvPr/>
          </p:nvSpPr>
          <p:spPr>
            <a:xfrm>
              <a:off x="-133397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08" y="725"/>
                  </a:lnTo>
                  <a:cubicBezTo>
                    <a:pt x="1197" y="694"/>
                    <a:pt x="1386" y="536"/>
                    <a:pt x="1386" y="379"/>
                  </a:cubicBezTo>
                  <a:cubicBezTo>
                    <a:pt x="1386" y="158"/>
                    <a:pt x="1197" y="1"/>
                    <a:pt x="10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82;p45"/>
            <p:cNvSpPr/>
            <p:nvPr/>
          </p:nvSpPr>
          <p:spPr>
            <a:xfrm>
              <a:off x="-1093750" y="2383050"/>
              <a:ext cx="35450" cy="26575"/>
            </a:xfrm>
            <a:custGeom>
              <a:avLst/>
              <a:gdLst/>
              <a:ahLst/>
              <a:cxnLst/>
              <a:rect l="l" t="t" r="r" b="b"/>
              <a:pathLst>
                <a:path w="1418" h="1063" extrusionOk="0">
                  <a:moveTo>
                    <a:pt x="992" y="1"/>
                  </a:moveTo>
                  <a:cubicBezTo>
                    <a:pt x="931" y="1"/>
                    <a:pt x="870" y="19"/>
                    <a:pt x="819" y="59"/>
                  </a:cubicBezTo>
                  <a:lnTo>
                    <a:pt x="221" y="406"/>
                  </a:lnTo>
                  <a:cubicBezTo>
                    <a:pt x="63" y="500"/>
                    <a:pt x="0" y="721"/>
                    <a:pt x="95" y="878"/>
                  </a:cubicBezTo>
                  <a:cubicBezTo>
                    <a:pt x="159" y="985"/>
                    <a:pt x="295" y="1063"/>
                    <a:pt x="415" y="1063"/>
                  </a:cubicBezTo>
                  <a:cubicBezTo>
                    <a:pt x="473" y="1063"/>
                    <a:pt x="527" y="1045"/>
                    <a:pt x="567" y="1005"/>
                  </a:cubicBezTo>
                  <a:lnTo>
                    <a:pt x="1166" y="658"/>
                  </a:lnTo>
                  <a:cubicBezTo>
                    <a:pt x="1323" y="563"/>
                    <a:pt x="1418" y="343"/>
                    <a:pt x="1292" y="185"/>
                  </a:cubicBezTo>
                  <a:cubicBezTo>
                    <a:pt x="1249" y="79"/>
                    <a:pt x="1120" y="1"/>
                    <a:pt x="9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83;p45"/>
            <p:cNvSpPr/>
            <p:nvPr/>
          </p:nvSpPr>
          <p:spPr>
            <a:xfrm>
              <a:off x="-1317450" y="2512575"/>
              <a:ext cx="35475" cy="26225"/>
            </a:xfrm>
            <a:custGeom>
              <a:avLst/>
              <a:gdLst/>
              <a:ahLst/>
              <a:cxnLst/>
              <a:rect l="l" t="t" r="r" b="b"/>
              <a:pathLst>
                <a:path w="1419" h="1049" extrusionOk="0">
                  <a:moveTo>
                    <a:pt x="1005" y="1"/>
                  </a:moveTo>
                  <a:cubicBezTo>
                    <a:pt x="944" y="1"/>
                    <a:pt x="880" y="15"/>
                    <a:pt x="820" y="45"/>
                  </a:cubicBezTo>
                  <a:lnTo>
                    <a:pt x="221" y="392"/>
                  </a:lnTo>
                  <a:cubicBezTo>
                    <a:pt x="64" y="486"/>
                    <a:pt x="1" y="707"/>
                    <a:pt x="127" y="864"/>
                  </a:cubicBezTo>
                  <a:cubicBezTo>
                    <a:pt x="169" y="971"/>
                    <a:pt x="299" y="1049"/>
                    <a:pt x="427" y="1049"/>
                  </a:cubicBezTo>
                  <a:cubicBezTo>
                    <a:pt x="488" y="1049"/>
                    <a:pt x="548" y="1031"/>
                    <a:pt x="599" y="990"/>
                  </a:cubicBezTo>
                  <a:lnTo>
                    <a:pt x="1166" y="644"/>
                  </a:lnTo>
                  <a:cubicBezTo>
                    <a:pt x="1324" y="549"/>
                    <a:pt x="1418" y="329"/>
                    <a:pt x="1292" y="171"/>
                  </a:cubicBezTo>
                  <a:cubicBezTo>
                    <a:pt x="1250" y="64"/>
                    <a:pt x="1134" y="1"/>
                    <a:pt x="10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84;p45"/>
            <p:cNvSpPr/>
            <p:nvPr/>
          </p:nvSpPr>
          <p:spPr>
            <a:xfrm>
              <a:off x="-1092975" y="2512575"/>
              <a:ext cx="34675" cy="25525"/>
            </a:xfrm>
            <a:custGeom>
              <a:avLst/>
              <a:gdLst/>
              <a:ahLst/>
              <a:cxnLst/>
              <a:rect l="l" t="t" r="r" b="b"/>
              <a:pathLst>
                <a:path w="1387" h="1021" extrusionOk="0">
                  <a:moveTo>
                    <a:pt x="378" y="1"/>
                  </a:moveTo>
                  <a:cubicBezTo>
                    <a:pt x="264" y="1"/>
                    <a:pt x="149" y="64"/>
                    <a:pt x="64" y="171"/>
                  </a:cubicBezTo>
                  <a:cubicBezTo>
                    <a:pt x="1" y="329"/>
                    <a:pt x="32" y="518"/>
                    <a:pt x="190" y="644"/>
                  </a:cubicBezTo>
                  <a:lnTo>
                    <a:pt x="788" y="990"/>
                  </a:lnTo>
                  <a:cubicBezTo>
                    <a:pt x="838" y="1010"/>
                    <a:pt x="891" y="1021"/>
                    <a:pt x="944" y="1021"/>
                  </a:cubicBezTo>
                  <a:cubicBezTo>
                    <a:pt x="1059" y="1021"/>
                    <a:pt x="1175" y="972"/>
                    <a:pt x="1261" y="864"/>
                  </a:cubicBezTo>
                  <a:cubicBezTo>
                    <a:pt x="1387" y="675"/>
                    <a:pt x="1292" y="486"/>
                    <a:pt x="1135" y="392"/>
                  </a:cubicBezTo>
                  <a:lnTo>
                    <a:pt x="536" y="45"/>
                  </a:lnTo>
                  <a:cubicBezTo>
                    <a:pt x="486" y="15"/>
                    <a:pt x="432"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85;p45"/>
            <p:cNvSpPr/>
            <p:nvPr/>
          </p:nvSpPr>
          <p:spPr>
            <a:xfrm>
              <a:off x="-1316650" y="2383750"/>
              <a:ext cx="34675" cy="25525"/>
            </a:xfrm>
            <a:custGeom>
              <a:avLst/>
              <a:gdLst/>
              <a:ahLst/>
              <a:cxnLst/>
              <a:rect l="l" t="t" r="r" b="b"/>
              <a:pathLst>
                <a:path w="1387" h="1021" extrusionOk="0">
                  <a:moveTo>
                    <a:pt x="405" y="1"/>
                  </a:moveTo>
                  <a:cubicBezTo>
                    <a:pt x="283" y="1"/>
                    <a:pt x="159" y="50"/>
                    <a:pt x="95" y="157"/>
                  </a:cubicBezTo>
                  <a:cubicBezTo>
                    <a:pt x="0" y="315"/>
                    <a:pt x="63" y="504"/>
                    <a:pt x="221" y="630"/>
                  </a:cubicBezTo>
                  <a:lnTo>
                    <a:pt x="788" y="977"/>
                  </a:lnTo>
                  <a:cubicBezTo>
                    <a:pt x="838" y="1007"/>
                    <a:pt x="895" y="1021"/>
                    <a:pt x="953" y="1021"/>
                  </a:cubicBezTo>
                  <a:cubicBezTo>
                    <a:pt x="1074" y="1021"/>
                    <a:pt x="1196" y="958"/>
                    <a:pt x="1260" y="850"/>
                  </a:cubicBezTo>
                  <a:cubicBezTo>
                    <a:pt x="1386" y="693"/>
                    <a:pt x="1292" y="504"/>
                    <a:pt x="1134" y="378"/>
                  </a:cubicBezTo>
                  <a:lnTo>
                    <a:pt x="567" y="31"/>
                  </a:lnTo>
                  <a:cubicBezTo>
                    <a:pt x="517" y="11"/>
                    <a:pt x="461" y="1"/>
                    <a:pt x="4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86;p45"/>
            <p:cNvSpPr/>
            <p:nvPr/>
          </p:nvSpPr>
          <p:spPr>
            <a:xfrm>
              <a:off x="-1239475" y="2401575"/>
              <a:ext cx="102425" cy="153100"/>
            </a:xfrm>
            <a:custGeom>
              <a:avLst/>
              <a:gdLst/>
              <a:ahLst/>
              <a:cxnLst/>
              <a:rect l="l" t="t" r="r" b="b"/>
              <a:pathLst>
                <a:path w="4097" h="6124" extrusionOk="0">
                  <a:moveTo>
                    <a:pt x="1733" y="1492"/>
                  </a:moveTo>
                  <a:lnTo>
                    <a:pt x="1733" y="2343"/>
                  </a:lnTo>
                  <a:cubicBezTo>
                    <a:pt x="1733" y="2500"/>
                    <a:pt x="1796" y="2626"/>
                    <a:pt x="1922" y="2658"/>
                  </a:cubicBezTo>
                  <a:lnTo>
                    <a:pt x="3246" y="3225"/>
                  </a:lnTo>
                  <a:lnTo>
                    <a:pt x="2395" y="4611"/>
                  </a:lnTo>
                  <a:lnTo>
                    <a:pt x="2395" y="3729"/>
                  </a:lnTo>
                  <a:cubicBezTo>
                    <a:pt x="2395" y="3572"/>
                    <a:pt x="2332" y="3445"/>
                    <a:pt x="2206" y="3414"/>
                  </a:cubicBezTo>
                  <a:lnTo>
                    <a:pt x="851" y="2878"/>
                  </a:lnTo>
                  <a:lnTo>
                    <a:pt x="1733" y="1492"/>
                  </a:lnTo>
                  <a:close/>
                  <a:moveTo>
                    <a:pt x="2038" y="0"/>
                  </a:moveTo>
                  <a:cubicBezTo>
                    <a:pt x="1919" y="0"/>
                    <a:pt x="1814" y="47"/>
                    <a:pt x="1765" y="169"/>
                  </a:cubicBezTo>
                  <a:lnTo>
                    <a:pt x="64" y="2941"/>
                  </a:lnTo>
                  <a:cubicBezTo>
                    <a:pt x="32" y="3004"/>
                    <a:pt x="1" y="3130"/>
                    <a:pt x="32" y="3225"/>
                  </a:cubicBezTo>
                  <a:cubicBezTo>
                    <a:pt x="64" y="3288"/>
                    <a:pt x="158" y="3382"/>
                    <a:pt x="221" y="3414"/>
                  </a:cubicBezTo>
                  <a:lnTo>
                    <a:pt x="1733" y="4013"/>
                  </a:lnTo>
                  <a:lnTo>
                    <a:pt x="1733" y="5808"/>
                  </a:lnTo>
                  <a:cubicBezTo>
                    <a:pt x="1733" y="5966"/>
                    <a:pt x="1859" y="6092"/>
                    <a:pt x="1954" y="6123"/>
                  </a:cubicBezTo>
                  <a:lnTo>
                    <a:pt x="2049" y="6123"/>
                  </a:lnTo>
                  <a:cubicBezTo>
                    <a:pt x="2143" y="6123"/>
                    <a:pt x="2269" y="6092"/>
                    <a:pt x="2301" y="5966"/>
                  </a:cubicBezTo>
                  <a:lnTo>
                    <a:pt x="4002" y="3225"/>
                  </a:lnTo>
                  <a:cubicBezTo>
                    <a:pt x="4033" y="3130"/>
                    <a:pt x="4096" y="3004"/>
                    <a:pt x="4033" y="2941"/>
                  </a:cubicBezTo>
                  <a:cubicBezTo>
                    <a:pt x="4033" y="2878"/>
                    <a:pt x="3970" y="2784"/>
                    <a:pt x="3907" y="2752"/>
                  </a:cubicBezTo>
                  <a:lnTo>
                    <a:pt x="2395" y="2154"/>
                  </a:lnTo>
                  <a:lnTo>
                    <a:pt x="2395" y="358"/>
                  </a:lnTo>
                  <a:cubicBezTo>
                    <a:pt x="2395" y="169"/>
                    <a:pt x="2269" y="74"/>
                    <a:pt x="2143" y="11"/>
                  </a:cubicBezTo>
                  <a:cubicBezTo>
                    <a:pt x="2108" y="4"/>
                    <a:pt x="2072" y="0"/>
                    <a:pt x="20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6690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8;p16"/>
          <p:cNvSpPr txBox="1"/>
          <p:nvPr/>
        </p:nvSpPr>
        <p:spPr>
          <a:xfrm>
            <a:off x="338690" y="1056739"/>
            <a:ext cx="1773900" cy="16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cs-CZ" sz="2800" dirty="0" err="1">
                <a:solidFill>
                  <a:schemeClr val="accent3"/>
                </a:solidFill>
                <a:latin typeface="Fira Sans Extra Condensed Medium"/>
                <a:ea typeface="Fira Sans Extra Condensed Medium"/>
                <a:cs typeface="Fira Sans Extra Condensed Medium"/>
                <a:sym typeface="Fira Sans Extra Condensed Medium"/>
              </a:rPr>
              <a:t>Year</a:t>
            </a:r>
            <a:r>
              <a:rPr lang="cs-CZ" sz="2800" dirty="0">
                <a:solidFill>
                  <a:schemeClr val="accent3"/>
                </a:solidFill>
                <a:latin typeface="Fira Sans Extra Condensed Medium"/>
                <a:ea typeface="Fira Sans Extra Condensed Medium"/>
                <a:cs typeface="Fira Sans Extra Condensed Medium"/>
                <a:sym typeface="Fira Sans Extra Condensed Medium"/>
              </a:rPr>
              <a:t> 2</a:t>
            </a:r>
          </a:p>
        </p:txBody>
      </p:sp>
      <p:grpSp>
        <p:nvGrpSpPr>
          <p:cNvPr id="8" name="Google Shape;91;p16"/>
          <p:cNvGrpSpPr/>
          <p:nvPr/>
        </p:nvGrpSpPr>
        <p:grpSpPr>
          <a:xfrm>
            <a:off x="338690" y="146913"/>
            <a:ext cx="8288553" cy="811232"/>
            <a:chOff x="427675" y="2363506"/>
            <a:chExt cx="8288553" cy="811232"/>
          </a:xfrm>
        </p:grpSpPr>
        <p:sp>
          <p:nvSpPr>
            <p:cNvPr id="9" name="Google Shape;92;p16"/>
            <p:cNvSpPr/>
            <p:nvPr/>
          </p:nvSpPr>
          <p:spPr>
            <a:xfrm>
              <a:off x="427675" y="2430759"/>
              <a:ext cx="8288553" cy="675995"/>
            </a:xfrm>
            <a:custGeom>
              <a:avLst/>
              <a:gdLst/>
              <a:ahLst/>
              <a:cxnLst/>
              <a:rect l="l" t="t" r="r" b="b"/>
              <a:pathLst>
                <a:path w="108188" h="12212" extrusionOk="0">
                  <a:moveTo>
                    <a:pt x="107422" y="9070"/>
                  </a:moveTo>
                  <a:cubicBezTo>
                    <a:pt x="105362" y="8146"/>
                    <a:pt x="103805" y="6799"/>
                    <a:pt x="102155" y="5360"/>
                  </a:cubicBezTo>
                  <a:cubicBezTo>
                    <a:pt x="99118" y="2720"/>
                    <a:pt x="95976" y="0"/>
                    <a:pt x="89705" y="0"/>
                  </a:cubicBezTo>
                  <a:cubicBezTo>
                    <a:pt x="83435" y="0"/>
                    <a:pt x="80293" y="2733"/>
                    <a:pt x="77243" y="5360"/>
                  </a:cubicBezTo>
                  <a:cubicBezTo>
                    <a:pt x="74352" y="7868"/>
                    <a:pt x="71619" y="10231"/>
                    <a:pt x="66088" y="10231"/>
                  </a:cubicBezTo>
                  <a:cubicBezTo>
                    <a:pt x="60556" y="10231"/>
                    <a:pt x="57837" y="7868"/>
                    <a:pt x="54932" y="5360"/>
                  </a:cubicBezTo>
                  <a:cubicBezTo>
                    <a:pt x="51896" y="2720"/>
                    <a:pt x="48754" y="0"/>
                    <a:pt x="42483" y="0"/>
                  </a:cubicBezTo>
                  <a:cubicBezTo>
                    <a:pt x="36212" y="0"/>
                    <a:pt x="33070" y="2720"/>
                    <a:pt x="30034" y="5360"/>
                  </a:cubicBezTo>
                  <a:cubicBezTo>
                    <a:pt x="27143" y="7868"/>
                    <a:pt x="24410" y="10231"/>
                    <a:pt x="18879" y="10231"/>
                  </a:cubicBezTo>
                  <a:cubicBezTo>
                    <a:pt x="13347" y="10231"/>
                    <a:pt x="10614" y="7868"/>
                    <a:pt x="7723" y="5360"/>
                  </a:cubicBezTo>
                  <a:cubicBezTo>
                    <a:pt x="6033" y="3895"/>
                    <a:pt x="4291" y="2390"/>
                    <a:pt x="1967" y="1347"/>
                  </a:cubicBezTo>
                  <a:cubicBezTo>
                    <a:pt x="779" y="845"/>
                    <a:pt x="0" y="2588"/>
                    <a:pt x="1149" y="3142"/>
                  </a:cubicBezTo>
                  <a:cubicBezTo>
                    <a:pt x="3208" y="4066"/>
                    <a:pt x="4766" y="5426"/>
                    <a:pt x="6416" y="6852"/>
                  </a:cubicBezTo>
                  <a:cubicBezTo>
                    <a:pt x="9466" y="9492"/>
                    <a:pt x="12608" y="12212"/>
                    <a:pt x="18879" y="12212"/>
                  </a:cubicBezTo>
                  <a:cubicBezTo>
                    <a:pt x="25149" y="12212"/>
                    <a:pt x="28278" y="9492"/>
                    <a:pt x="31328" y="6852"/>
                  </a:cubicBezTo>
                  <a:cubicBezTo>
                    <a:pt x="34219" y="4344"/>
                    <a:pt x="36952" y="1980"/>
                    <a:pt x="42483" y="1980"/>
                  </a:cubicBezTo>
                  <a:cubicBezTo>
                    <a:pt x="48015" y="1980"/>
                    <a:pt x="50747" y="4344"/>
                    <a:pt x="53639" y="6852"/>
                  </a:cubicBezTo>
                  <a:cubicBezTo>
                    <a:pt x="56675" y="9492"/>
                    <a:pt x="59817" y="12212"/>
                    <a:pt x="66088" y="12212"/>
                  </a:cubicBezTo>
                  <a:cubicBezTo>
                    <a:pt x="72358" y="12212"/>
                    <a:pt x="75500" y="9492"/>
                    <a:pt x="78550" y="6852"/>
                  </a:cubicBezTo>
                  <a:cubicBezTo>
                    <a:pt x="81441" y="4344"/>
                    <a:pt x="84174" y="1980"/>
                    <a:pt x="89705" y="1980"/>
                  </a:cubicBezTo>
                  <a:cubicBezTo>
                    <a:pt x="95237" y="1980"/>
                    <a:pt x="97970" y="4344"/>
                    <a:pt x="100861" y="6852"/>
                  </a:cubicBezTo>
                  <a:cubicBezTo>
                    <a:pt x="102551" y="8317"/>
                    <a:pt x="104293" y="9822"/>
                    <a:pt x="106617" y="10878"/>
                  </a:cubicBezTo>
                  <a:cubicBezTo>
                    <a:pt x="107118" y="11129"/>
                    <a:pt x="107726" y="10905"/>
                    <a:pt x="107950" y="10390"/>
                  </a:cubicBezTo>
                  <a:cubicBezTo>
                    <a:pt x="108188" y="9875"/>
                    <a:pt x="107950" y="9281"/>
                    <a:pt x="107422" y="9070"/>
                  </a:cubicBezTo>
                  <a:close/>
                </a:path>
              </a:pathLst>
            </a:custGeom>
            <a:gradFill>
              <a:gsLst>
                <a:gs pos="0">
                  <a:schemeClr val="accent1"/>
                </a:gs>
                <a:gs pos="17000">
                  <a:schemeClr val="accent2"/>
                </a:gs>
                <a:gs pos="37000">
                  <a:schemeClr val="accent3"/>
                </a:gs>
                <a:gs pos="60000">
                  <a:schemeClr val="accent4"/>
                </a:gs>
                <a:gs pos="8400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93;p16"/>
            <p:cNvGrpSpPr/>
            <p:nvPr/>
          </p:nvGrpSpPr>
          <p:grpSpPr>
            <a:xfrm>
              <a:off x="1708067" y="2929847"/>
              <a:ext cx="245610" cy="244891"/>
              <a:chOff x="1177442" y="2884512"/>
              <a:chExt cx="245610" cy="244891"/>
            </a:xfrm>
          </p:grpSpPr>
          <p:sp>
            <p:nvSpPr>
              <p:cNvPr id="20" name="Google Shape;94;p16"/>
              <p:cNvSpPr/>
              <p:nvPr/>
            </p:nvSpPr>
            <p:spPr>
              <a:xfrm>
                <a:off x="1177442" y="2884512"/>
                <a:ext cx="245610" cy="244891"/>
              </a:xfrm>
              <a:custGeom>
                <a:avLst/>
                <a:gdLst/>
                <a:ahLst/>
                <a:cxnLst/>
                <a:rect l="l" t="t" r="r" b="b"/>
                <a:pathLst>
                  <a:path w="4437" h="4424" extrusionOk="0">
                    <a:moveTo>
                      <a:pt x="2219" y="1"/>
                    </a:moveTo>
                    <a:cubicBezTo>
                      <a:pt x="991" y="1"/>
                      <a:pt x="1" y="991"/>
                      <a:pt x="1" y="2206"/>
                    </a:cubicBezTo>
                    <a:cubicBezTo>
                      <a:pt x="1" y="3433"/>
                      <a:pt x="991" y="4423"/>
                      <a:pt x="2219" y="4423"/>
                    </a:cubicBezTo>
                    <a:cubicBezTo>
                      <a:pt x="3447" y="4423"/>
                      <a:pt x="4437" y="3433"/>
                      <a:pt x="4437" y="2206"/>
                    </a:cubicBezTo>
                    <a:cubicBezTo>
                      <a:pt x="4437" y="991"/>
                      <a:pt x="3447" y="1"/>
                      <a:pt x="2219"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p16"/>
              <p:cNvSpPr/>
              <p:nvPr/>
            </p:nvSpPr>
            <p:spPr>
              <a:xfrm>
                <a:off x="1234458" y="2940809"/>
                <a:ext cx="131579" cy="131579"/>
              </a:xfrm>
              <a:custGeom>
                <a:avLst/>
                <a:gdLst/>
                <a:ahLst/>
                <a:cxnLst/>
                <a:rect l="l" t="t" r="r" b="b"/>
                <a:pathLst>
                  <a:path w="2377" h="2377" extrusionOk="0">
                    <a:moveTo>
                      <a:pt x="2377" y="1189"/>
                    </a:moveTo>
                    <a:cubicBezTo>
                      <a:pt x="2377" y="1849"/>
                      <a:pt x="1849" y="2377"/>
                      <a:pt x="1189" y="2377"/>
                    </a:cubicBezTo>
                    <a:cubicBezTo>
                      <a:pt x="529" y="2377"/>
                      <a:pt x="1" y="1849"/>
                      <a:pt x="1" y="1189"/>
                    </a:cubicBezTo>
                    <a:cubicBezTo>
                      <a:pt x="1" y="529"/>
                      <a:pt x="529" y="0"/>
                      <a:pt x="1189" y="0"/>
                    </a:cubicBezTo>
                    <a:cubicBezTo>
                      <a:pt x="1849" y="0"/>
                      <a:pt x="2377" y="529"/>
                      <a:pt x="2377" y="118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96;p16"/>
            <p:cNvGrpSpPr/>
            <p:nvPr/>
          </p:nvGrpSpPr>
          <p:grpSpPr>
            <a:xfrm>
              <a:off x="3551407" y="2363506"/>
              <a:ext cx="245610" cy="244891"/>
              <a:chOff x="3804994" y="2454571"/>
              <a:chExt cx="245610" cy="244891"/>
            </a:xfrm>
          </p:grpSpPr>
          <p:sp>
            <p:nvSpPr>
              <p:cNvPr id="18" name="Google Shape;97;p16"/>
              <p:cNvSpPr/>
              <p:nvPr/>
            </p:nvSpPr>
            <p:spPr>
              <a:xfrm>
                <a:off x="3804994" y="2454571"/>
                <a:ext cx="245610" cy="244891"/>
              </a:xfrm>
              <a:custGeom>
                <a:avLst/>
                <a:gdLst/>
                <a:ahLst/>
                <a:cxnLst/>
                <a:rect l="l" t="t" r="r" b="b"/>
                <a:pathLst>
                  <a:path w="4437" h="4424" extrusionOk="0">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8;p16"/>
              <p:cNvSpPr/>
              <p:nvPr/>
            </p:nvSpPr>
            <p:spPr>
              <a:xfrm>
                <a:off x="3862010" y="2510868"/>
                <a:ext cx="131579" cy="131579"/>
              </a:xfrm>
              <a:custGeom>
                <a:avLst/>
                <a:gdLst/>
                <a:ahLst/>
                <a:cxnLst/>
                <a:rect l="l" t="t" r="r" b="b"/>
                <a:pathLst>
                  <a:path w="2377" h="2377" extrusionOk="0">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99;p16"/>
            <p:cNvGrpSpPr/>
            <p:nvPr/>
          </p:nvGrpSpPr>
          <p:grpSpPr>
            <a:xfrm>
              <a:off x="5394746" y="2929847"/>
              <a:ext cx="244891" cy="244891"/>
              <a:chOff x="5112380" y="3020912"/>
              <a:chExt cx="244891" cy="244891"/>
            </a:xfrm>
          </p:grpSpPr>
          <p:sp>
            <p:nvSpPr>
              <p:cNvPr id="16" name="Google Shape;100;p16"/>
              <p:cNvSpPr/>
              <p:nvPr/>
            </p:nvSpPr>
            <p:spPr>
              <a:xfrm>
                <a:off x="5112380" y="3020912"/>
                <a:ext cx="244891" cy="244891"/>
              </a:xfrm>
              <a:custGeom>
                <a:avLst/>
                <a:gdLst/>
                <a:ahLst/>
                <a:cxnLst/>
                <a:rect l="l" t="t" r="r" b="b"/>
                <a:pathLst>
                  <a:path w="4424" h="4424" extrusionOk="0">
                    <a:moveTo>
                      <a:pt x="2218" y="1"/>
                    </a:moveTo>
                    <a:cubicBezTo>
                      <a:pt x="991" y="1"/>
                      <a:pt x="1" y="991"/>
                      <a:pt x="1" y="2206"/>
                    </a:cubicBezTo>
                    <a:cubicBezTo>
                      <a:pt x="1" y="3433"/>
                      <a:pt x="991" y="4423"/>
                      <a:pt x="2218" y="4423"/>
                    </a:cubicBezTo>
                    <a:cubicBezTo>
                      <a:pt x="3433" y="4423"/>
                      <a:pt x="4423" y="3433"/>
                      <a:pt x="4423" y="2206"/>
                    </a:cubicBezTo>
                    <a:cubicBezTo>
                      <a:pt x="4423" y="991"/>
                      <a:pt x="3433" y="1"/>
                      <a:pt x="2218"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p16"/>
              <p:cNvSpPr/>
              <p:nvPr/>
            </p:nvSpPr>
            <p:spPr>
              <a:xfrm>
                <a:off x="5169396" y="3077209"/>
                <a:ext cx="130859" cy="131579"/>
              </a:xfrm>
              <a:custGeom>
                <a:avLst/>
                <a:gdLst/>
                <a:ahLst/>
                <a:cxnLst/>
                <a:rect l="l" t="t" r="r" b="b"/>
                <a:pathLst>
                  <a:path w="2364" h="2377" extrusionOk="0">
                    <a:moveTo>
                      <a:pt x="2363" y="1189"/>
                    </a:moveTo>
                    <a:cubicBezTo>
                      <a:pt x="2363" y="1849"/>
                      <a:pt x="1835" y="2377"/>
                      <a:pt x="1188" y="2377"/>
                    </a:cubicBezTo>
                    <a:cubicBezTo>
                      <a:pt x="528" y="2377"/>
                      <a:pt x="0" y="1849"/>
                      <a:pt x="0" y="1189"/>
                    </a:cubicBezTo>
                    <a:cubicBezTo>
                      <a:pt x="0" y="529"/>
                      <a:pt x="528" y="0"/>
                      <a:pt x="1188" y="0"/>
                    </a:cubicBezTo>
                    <a:cubicBezTo>
                      <a:pt x="1835" y="0"/>
                      <a:pt x="2363" y="529"/>
                      <a:pt x="2363" y="1189"/>
                    </a:cubicBezTo>
                    <a:close/>
                  </a:path>
                </a:pathLst>
              </a:custGeom>
              <a:gradFill>
                <a:gsLst>
                  <a:gs pos="0">
                    <a:schemeClr val="accent3"/>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2;p16"/>
            <p:cNvGrpSpPr/>
            <p:nvPr/>
          </p:nvGrpSpPr>
          <p:grpSpPr>
            <a:xfrm>
              <a:off x="7237366" y="2363506"/>
              <a:ext cx="244835" cy="244891"/>
              <a:chOff x="7723466" y="2521821"/>
              <a:chExt cx="244835" cy="244891"/>
            </a:xfrm>
          </p:grpSpPr>
          <p:sp>
            <p:nvSpPr>
              <p:cNvPr id="14" name="Google Shape;103;p16"/>
              <p:cNvSpPr/>
              <p:nvPr/>
            </p:nvSpPr>
            <p:spPr>
              <a:xfrm>
                <a:off x="7723466" y="2521821"/>
                <a:ext cx="244835" cy="244891"/>
              </a:xfrm>
              <a:custGeom>
                <a:avLst/>
                <a:gdLst/>
                <a:ahLst/>
                <a:cxnLst/>
                <a:rect l="l" t="t" r="r" b="b"/>
                <a:pathLst>
                  <a:path w="4423" h="4424" extrusionOk="0">
                    <a:moveTo>
                      <a:pt x="2205" y="1"/>
                    </a:moveTo>
                    <a:cubicBezTo>
                      <a:pt x="990" y="1"/>
                      <a:pt x="0" y="991"/>
                      <a:pt x="0" y="2205"/>
                    </a:cubicBezTo>
                    <a:cubicBezTo>
                      <a:pt x="0" y="3433"/>
                      <a:pt x="990" y="4423"/>
                      <a:pt x="2205" y="4423"/>
                    </a:cubicBezTo>
                    <a:cubicBezTo>
                      <a:pt x="3433" y="4423"/>
                      <a:pt x="4423" y="3433"/>
                      <a:pt x="4423" y="2205"/>
                    </a:cubicBezTo>
                    <a:cubicBezTo>
                      <a:pt x="4423" y="991"/>
                      <a:pt x="3433" y="1"/>
                      <a:pt x="2205"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4;p16"/>
              <p:cNvSpPr/>
              <p:nvPr/>
            </p:nvSpPr>
            <p:spPr>
              <a:xfrm>
                <a:off x="7780482" y="2578118"/>
                <a:ext cx="130859" cy="131579"/>
              </a:xfrm>
              <a:custGeom>
                <a:avLst/>
                <a:gdLst/>
                <a:ahLst/>
                <a:cxnLst/>
                <a:rect l="l" t="t" r="r" b="b"/>
                <a:pathLst>
                  <a:path w="2364" h="2377" extrusionOk="0">
                    <a:moveTo>
                      <a:pt x="2363" y="1188"/>
                    </a:moveTo>
                    <a:cubicBezTo>
                      <a:pt x="2363" y="1848"/>
                      <a:pt x="1835" y="2376"/>
                      <a:pt x="1175" y="2376"/>
                    </a:cubicBezTo>
                    <a:cubicBezTo>
                      <a:pt x="528" y="2376"/>
                      <a:pt x="0" y="1848"/>
                      <a:pt x="0" y="1188"/>
                    </a:cubicBezTo>
                    <a:cubicBezTo>
                      <a:pt x="0" y="528"/>
                      <a:pt x="528" y="0"/>
                      <a:pt x="1175" y="0"/>
                    </a:cubicBezTo>
                    <a:cubicBezTo>
                      <a:pt x="1835" y="0"/>
                      <a:pt x="2363" y="528"/>
                      <a:pt x="2363" y="1188"/>
                    </a:cubicBezTo>
                    <a:close/>
                  </a:path>
                </a:pathLst>
              </a:custGeom>
              <a:gradFill>
                <a:gsLst>
                  <a:gs pos="0">
                    <a:schemeClr val="accent4"/>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roup 1">
            <a:extLst>
              <a:ext uri="{FF2B5EF4-FFF2-40B4-BE49-F238E27FC236}">
                <a16:creationId xmlns:a16="http://schemas.microsoft.com/office/drawing/2014/main" id="{119198C0-C06B-4309-B292-040EF85BE5D1}"/>
              </a:ext>
            </a:extLst>
          </p:cNvPr>
          <p:cNvGrpSpPr/>
          <p:nvPr/>
        </p:nvGrpSpPr>
        <p:grpSpPr>
          <a:xfrm>
            <a:off x="3314481" y="507685"/>
            <a:ext cx="523759" cy="523732"/>
            <a:chOff x="3184273" y="498263"/>
            <a:chExt cx="591314" cy="591283"/>
          </a:xfrm>
        </p:grpSpPr>
        <p:grpSp>
          <p:nvGrpSpPr>
            <p:cNvPr id="26" name="Google Shape;105;p16">
              <a:extLst>
                <a:ext uri="{FF2B5EF4-FFF2-40B4-BE49-F238E27FC236}">
                  <a16:creationId xmlns:a16="http://schemas.microsoft.com/office/drawing/2014/main" id="{C9636D9F-0BD3-4315-80BC-C5314901EDB8}"/>
                </a:ext>
              </a:extLst>
            </p:cNvPr>
            <p:cNvGrpSpPr/>
            <p:nvPr/>
          </p:nvGrpSpPr>
          <p:grpSpPr>
            <a:xfrm>
              <a:off x="3184273" y="498263"/>
              <a:ext cx="591314" cy="591283"/>
              <a:chOff x="3142726" y="2821738"/>
              <a:chExt cx="1063370" cy="1063314"/>
            </a:xfrm>
          </p:grpSpPr>
          <p:sp>
            <p:nvSpPr>
              <p:cNvPr id="27" name="Google Shape;106;p16">
                <a:extLst>
                  <a:ext uri="{FF2B5EF4-FFF2-40B4-BE49-F238E27FC236}">
                    <a16:creationId xmlns:a16="http://schemas.microsoft.com/office/drawing/2014/main" id="{959D4647-01DE-4F0F-89BF-0EBAF9BAB560}"/>
                  </a:ext>
                </a:extLst>
              </p:cNvPr>
              <p:cNvSpPr/>
              <p:nvPr/>
            </p:nvSpPr>
            <p:spPr>
              <a:xfrm>
                <a:off x="3142726" y="2821738"/>
                <a:ext cx="1063370" cy="1063314"/>
              </a:xfrm>
              <a:custGeom>
                <a:avLst/>
                <a:gdLst/>
                <a:ahLst/>
                <a:cxnLst/>
                <a:rect l="l" t="t" r="r" b="b"/>
                <a:pathLst>
                  <a:path w="19210" h="19209" extrusionOk="0">
                    <a:moveTo>
                      <a:pt x="19209" y="9598"/>
                    </a:moveTo>
                    <a:cubicBezTo>
                      <a:pt x="19209" y="14905"/>
                      <a:pt x="14919" y="19209"/>
                      <a:pt x="9612" y="19209"/>
                    </a:cubicBezTo>
                    <a:cubicBezTo>
                      <a:pt x="4305" y="19209"/>
                      <a:pt x="1" y="14905"/>
                      <a:pt x="1" y="9598"/>
                    </a:cubicBezTo>
                    <a:cubicBezTo>
                      <a:pt x="1" y="4291"/>
                      <a:pt x="4305" y="0"/>
                      <a:pt x="9612" y="0"/>
                    </a:cubicBezTo>
                    <a:cubicBezTo>
                      <a:pt x="14919" y="0"/>
                      <a:pt x="19209" y="4291"/>
                      <a:pt x="19209" y="9598"/>
                    </a:cubicBezTo>
                    <a:close/>
                  </a:path>
                </a:pathLst>
              </a:custGeom>
              <a:gradFill>
                <a:gsLst>
                  <a:gs pos="0">
                    <a:schemeClr val="accent2"/>
                  </a:gs>
                  <a:gs pos="100000">
                    <a:schemeClr val="accent3"/>
                  </a:gs>
                </a:gsLst>
                <a:lin ang="0" scaled="0"/>
              </a:gra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7;p16">
                <a:extLst>
                  <a:ext uri="{FF2B5EF4-FFF2-40B4-BE49-F238E27FC236}">
                    <a16:creationId xmlns:a16="http://schemas.microsoft.com/office/drawing/2014/main" id="{694C798F-332C-4618-8A13-AF7B1CDBC4FB}"/>
                  </a:ext>
                </a:extLst>
              </p:cNvPr>
              <p:cNvSpPr/>
              <p:nvPr/>
            </p:nvSpPr>
            <p:spPr>
              <a:xfrm>
                <a:off x="3216570" y="2894807"/>
                <a:ext cx="916457" cy="916457"/>
              </a:xfrm>
              <a:custGeom>
                <a:avLst/>
                <a:gdLst/>
                <a:ahLst/>
                <a:cxnLst/>
                <a:rect l="l" t="t" r="r" b="b"/>
                <a:pathLst>
                  <a:path w="16556" h="16556" extrusionOk="0">
                    <a:moveTo>
                      <a:pt x="8278" y="0"/>
                    </a:moveTo>
                    <a:cubicBezTo>
                      <a:pt x="3710" y="0"/>
                      <a:pt x="0" y="3710"/>
                      <a:pt x="0" y="8278"/>
                    </a:cubicBezTo>
                    <a:cubicBezTo>
                      <a:pt x="0" y="12845"/>
                      <a:pt x="3710" y="16555"/>
                      <a:pt x="8278" y="16555"/>
                    </a:cubicBezTo>
                    <a:cubicBezTo>
                      <a:pt x="12846" y="16555"/>
                      <a:pt x="16555" y="12845"/>
                      <a:pt x="16555" y="8278"/>
                    </a:cubicBezTo>
                    <a:cubicBezTo>
                      <a:pt x="16555" y="3710"/>
                      <a:pt x="12846" y="0"/>
                      <a:pt x="8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796;p27">
              <a:extLst>
                <a:ext uri="{FF2B5EF4-FFF2-40B4-BE49-F238E27FC236}">
                  <a16:creationId xmlns:a16="http://schemas.microsoft.com/office/drawing/2014/main" id="{07F3FD90-30D9-462C-87EE-714438571F5F}"/>
                </a:ext>
              </a:extLst>
            </p:cNvPr>
            <p:cNvGrpSpPr/>
            <p:nvPr/>
          </p:nvGrpSpPr>
          <p:grpSpPr>
            <a:xfrm>
              <a:off x="3345000" y="652964"/>
              <a:ext cx="292932" cy="271189"/>
              <a:chOff x="-59889100" y="1945025"/>
              <a:chExt cx="317425" cy="301975"/>
            </a:xfrm>
            <a:solidFill>
              <a:schemeClr val="accent2"/>
            </a:solidFill>
          </p:grpSpPr>
          <p:sp>
            <p:nvSpPr>
              <p:cNvPr id="30" name="Google Shape;797;p27">
                <a:extLst>
                  <a:ext uri="{FF2B5EF4-FFF2-40B4-BE49-F238E27FC236}">
                    <a16:creationId xmlns:a16="http://schemas.microsoft.com/office/drawing/2014/main" id="{1D88FF8B-697A-4E59-8E10-8AD390C5FF5E}"/>
                  </a:ext>
                </a:extLst>
              </p:cNvPr>
              <p:cNvSpPr/>
              <p:nvPr/>
            </p:nvSpPr>
            <p:spPr>
              <a:xfrm>
                <a:off x="-59845000" y="2074200"/>
                <a:ext cx="63025" cy="61450"/>
              </a:xfrm>
              <a:custGeom>
                <a:avLst/>
                <a:gdLst/>
                <a:ahLst/>
                <a:cxnLst/>
                <a:rect l="l" t="t" r="r" b="b"/>
                <a:pathLst>
                  <a:path w="2521" h="2458" extrusionOk="0">
                    <a:moveTo>
                      <a:pt x="1702" y="788"/>
                    </a:moveTo>
                    <a:lnTo>
                      <a:pt x="1702" y="1639"/>
                    </a:lnTo>
                    <a:lnTo>
                      <a:pt x="883" y="1639"/>
                    </a:lnTo>
                    <a:lnTo>
                      <a:pt x="883" y="788"/>
                    </a:lnTo>
                    <a:close/>
                    <a:moveTo>
                      <a:pt x="442" y="0"/>
                    </a:moveTo>
                    <a:cubicBezTo>
                      <a:pt x="190" y="0"/>
                      <a:pt x="1" y="190"/>
                      <a:pt x="1" y="410"/>
                    </a:cubicBezTo>
                    <a:lnTo>
                      <a:pt x="1" y="2048"/>
                    </a:lnTo>
                    <a:cubicBezTo>
                      <a:pt x="1" y="2300"/>
                      <a:pt x="190" y="2458"/>
                      <a:pt x="442" y="2458"/>
                    </a:cubicBezTo>
                    <a:lnTo>
                      <a:pt x="2080" y="2458"/>
                    </a:lnTo>
                    <a:cubicBezTo>
                      <a:pt x="2332" y="2458"/>
                      <a:pt x="2521" y="2237"/>
                      <a:pt x="2521" y="2048"/>
                    </a:cubicBezTo>
                    <a:lnTo>
                      <a:pt x="2521" y="410"/>
                    </a:lnTo>
                    <a:cubicBezTo>
                      <a:pt x="2521" y="158"/>
                      <a:pt x="2332"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8;p27">
                <a:extLst>
                  <a:ext uri="{FF2B5EF4-FFF2-40B4-BE49-F238E27FC236}">
                    <a16:creationId xmlns:a16="http://schemas.microsoft.com/office/drawing/2014/main" id="{13E742AB-EC88-4259-AB7A-F63B4A31AD3C}"/>
                  </a:ext>
                </a:extLst>
              </p:cNvPr>
              <p:cNvSpPr/>
              <p:nvPr/>
            </p:nvSpPr>
            <p:spPr>
              <a:xfrm>
                <a:off x="-59761500" y="1990700"/>
                <a:ext cx="61450" cy="144950"/>
              </a:xfrm>
              <a:custGeom>
                <a:avLst/>
                <a:gdLst/>
                <a:ahLst/>
                <a:cxnLst/>
                <a:rect l="l" t="t" r="r" b="b"/>
                <a:pathLst>
                  <a:path w="2458" h="5798" extrusionOk="0">
                    <a:moveTo>
                      <a:pt x="1670" y="820"/>
                    </a:moveTo>
                    <a:lnTo>
                      <a:pt x="1670" y="4979"/>
                    </a:lnTo>
                    <a:lnTo>
                      <a:pt x="851" y="4979"/>
                    </a:lnTo>
                    <a:lnTo>
                      <a:pt x="851" y="820"/>
                    </a:lnTo>
                    <a:close/>
                    <a:moveTo>
                      <a:pt x="410" y="1"/>
                    </a:moveTo>
                    <a:cubicBezTo>
                      <a:pt x="158" y="1"/>
                      <a:pt x="0" y="190"/>
                      <a:pt x="0" y="411"/>
                    </a:cubicBezTo>
                    <a:lnTo>
                      <a:pt x="0" y="5357"/>
                    </a:lnTo>
                    <a:cubicBezTo>
                      <a:pt x="0" y="5577"/>
                      <a:pt x="158" y="5798"/>
                      <a:pt x="410" y="5798"/>
                    </a:cubicBezTo>
                    <a:lnTo>
                      <a:pt x="2048" y="5798"/>
                    </a:lnTo>
                    <a:cubicBezTo>
                      <a:pt x="2300" y="5798"/>
                      <a:pt x="2458" y="5577"/>
                      <a:pt x="2458" y="5388"/>
                    </a:cubicBezTo>
                    <a:lnTo>
                      <a:pt x="2458" y="411"/>
                    </a:lnTo>
                    <a:cubicBezTo>
                      <a:pt x="2458" y="158"/>
                      <a:pt x="2269"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9;p27">
                <a:extLst>
                  <a:ext uri="{FF2B5EF4-FFF2-40B4-BE49-F238E27FC236}">
                    <a16:creationId xmlns:a16="http://schemas.microsoft.com/office/drawing/2014/main" id="{21FDB17E-F4AA-4E89-83C5-08C172F4CF2F}"/>
                  </a:ext>
                </a:extLst>
              </p:cNvPr>
              <p:cNvSpPr/>
              <p:nvPr/>
            </p:nvSpPr>
            <p:spPr>
              <a:xfrm>
                <a:off x="-59678800" y="2053725"/>
                <a:ext cx="61450" cy="81925"/>
              </a:xfrm>
              <a:custGeom>
                <a:avLst/>
                <a:gdLst/>
                <a:ahLst/>
                <a:cxnLst/>
                <a:rect l="l" t="t" r="r" b="b"/>
                <a:pathLst>
                  <a:path w="2458" h="3277" extrusionOk="0">
                    <a:moveTo>
                      <a:pt x="1670" y="788"/>
                    </a:moveTo>
                    <a:lnTo>
                      <a:pt x="1670" y="2458"/>
                    </a:lnTo>
                    <a:lnTo>
                      <a:pt x="851" y="2458"/>
                    </a:lnTo>
                    <a:lnTo>
                      <a:pt x="851" y="788"/>
                    </a:lnTo>
                    <a:close/>
                    <a:moveTo>
                      <a:pt x="410" y="0"/>
                    </a:moveTo>
                    <a:cubicBezTo>
                      <a:pt x="158" y="0"/>
                      <a:pt x="0" y="189"/>
                      <a:pt x="0" y="410"/>
                    </a:cubicBezTo>
                    <a:lnTo>
                      <a:pt x="0" y="2867"/>
                    </a:lnTo>
                    <a:cubicBezTo>
                      <a:pt x="0" y="3056"/>
                      <a:pt x="158" y="3277"/>
                      <a:pt x="410" y="3277"/>
                    </a:cubicBezTo>
                    <a:lnTo>
                      <a:pt x="2048" y="3277"/>
                    </a:lnTo>
                    <a:cubicBezTo>
                      <a:pt x="2300" y="3277"/>
                      <a:pt x="2458" y="3056"/>
                      <a:pt x="2458" y="2867"/>
                    </a:cubicBezTo>
                    <a:lnTo>
                      <a:pt x="2458" y="410"/>
                    </a:lnTo>
                    <a:cubicBezTo>
                      <a:pt x="2458" y="158"/>
                      <a:pt x="2269"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00;p27">
                <a:extLst>
                  <a:ext uri="{FF2B5EF4-FFF2-40B4-BE49-F238E27FC236}">
                    <a16:creationId xmlns:a16="http://schemas.microsoft.com/office/drawing/2014/main" id="{149A5A8E-940E-462C-9C56-5472A0520892}"/>
                  </a:ext>
                </a:extLst>
              </p:cNvPr>
              <p:cNvSpPr/>
              <p:nvPr/>
            </p:nvSpPr>
            <p:spPr>
              <a:xfrm>
                <a:off x="-59889100" y="1945025"/>
                <a:ext cx="317425" cy="301975"/>
              </a:xfrm>
              <a:custGeom>
                <a:avLst/>
                <a:gdLst/>
                <a:ahLst/>
                <a:cxnLst/>
                <a:rect l="l" t="t" r="r" b="b"/>
                <a:pathLst>
                  <a:path w="12697" h="12079" extrusionOk="0">
                    <a:moveTo>
                      <a:pt x="6333" y="851"/>
                    </a:moveTo>
                    <a:cubicBezTo>
                      <a:pt x="9357" y="851"/>
                      <a:pt x="11846" y="2931"/>
                      <a:pt x="11846" y="5546"/>
                    </a:cubicBezTo>
                    <a:cubicBezTo>
                      <a:pt x="11846" y="8129"/>
                      <a:pt x="9357" y="10208"/>
                      <a:pt x="6333" y="10208"/>
                    </a:cubicBezTo>
                    <a:cubicBezTo>
                      <a:pt x="5482" y="10208"/>
                      <a:pt x="4600" y="10019"/>
                      <a:pt x="3812" y="9704"/>
                    </a:cubicBezTo>
                    <a:cubicBezTo>
                      <a:pt x="3757" y="9682"/>
                      <a:pt x="3697" y="9671"/>
                      <a:pt x="3637" y="9671"/>
                    </a:cubicBezTo>
                    <a:cubicBezTo>
                      <a:pt x="3529" y="9671"/>
                      <a:pt x="3421" y="9706"/>
                      <a:pt x="3340" y="9767"/>
                    </a:cubicBezTo>
                    <a:lnTo>
                      <a:pt x="2489" y="10649"/>
                    </a:lnTo>
                    <a:lnTo>
                      <a:pt x="2489" y="9074"/>
                    </a:lnTo>
                    <a:cubicBezTo>
                      <a:pt x="2489" y="8948"/>
                      <a:pt x="2426" y="8822"/>
                      <a:pt x="2363" y="8759"/>
                    </a:cubicBezTo>
                    <a:cubicBezTo>
                      <a:pt x="1387" y="7877"/>
                      <a:pt x="819" y="6743"/>
                      <a:pt x="819" y="5514"/>
                    </a:cubicBezTo>
                    <a:cubicBezTo>
                      <a:pt x="819" y="2962"/>
                      <a:pt x="3308" y="851"/>
                      <a:pt x="6333" y="851"/>
                    </a:cubicBezTo>
                    <a:close/>
                    <a:moveTo>
                      <a:pt x="6333" y="1"/>
                    </a:moveTo>
                    <a:cubicBezTo>
                      <a:pt x="2836" y="1"/>
                      <a:pt x="0" y="2490"/>
                      <a:pt x="0" y="5514"/>
                    </a:cubicBezTo>
                    <a:cubicBezTo>
                      <a:pt x="0" y="6963"/>
                      <a:pt x="599" y="8255"/>
                      <a:pt x="1639" y="9263"/>
                    </a:cubicBezTo>
                    <a:lnTo>
                      <a:pt x="1639" y="11689"/>
                    </a:lnTo>
                    <a:cubicBezTo>
                      <a:pt x="1639" y="11918"/>
                      <a:pt x="1832" y="12079"/>
                      <a:pt x="2045" y="12079"/>
                    </a:cubicBezTo>
                    <a:cubicBezTo>
                      <a:pt x="2153" y="12079"/>
                      <a:pt x="2267" y="12037"/>
                      <a:pt x="2363" y="11941"/>
                    </a:cubicBezTo>
                    <a:lnTo>
                      <a:pt x="3749" y="10555"/>
                    </a:lnTo>
                    <a:cubicBezTo>
                      <a:pt x="4569" y="10901"/>
                      <a:pt x="5419" y="11027"/>
                      <a:pt x="6333" y="11027"/>
                    </a:cubicBezTo>
                    <a:cubicBezTo>
                      <a:pt x="9830" y="11027"/>
                      <a:pt x="12697" y="8570"/>
                      <a:pt x="12697" y="5514"/>
                    </a:cubicBezTo>
                    <a:cubicBezTo>
                      <a:pt x="12697" y="2490"/>
                      <a:pt x="9861" y="1"/>
                      <a:pt x="63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 name="Google Shape;79;p16">
            <a:extLst>
              <a:ext uri="{FF2B5EF4-FFF2-40B4-BE49-F238E27FC236}">
                <a16:creationId xmlns:a16="http://schemas.microsoft.com/office/drawing/2014/main" id="{3BA1D249-99CC-4E91-BDB5-E8130FC923B1}"/>
              </a:ext>
            </a:extLst>
          </p:cNvPr>
          <p:cNvSpPr txBox="1"/>
          <p:nvPr/>
        </p:nvSpPr>
        <p:spPr>
          <a:xfrm>
            <a:off x="371933" y="1392343"/>
            <a:ext cx="8453502" cy="346457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cs-CZ" sz="1200" dirty="0">
                <a:solidFill>
                  <a:schemeClr val="accent3"/>
                </a:solidFill>
                <a:latin typeface="Fira Sans Extra Condensed"/>
                <a:ea typeface="Fira Sans Extra Condensed"/>
                <a:cs typeface="Fira Sans Extra Condensed"/>
                <a:sym typeface="Fira Sans Extra Condensed"/>
              </a:rPr>
              <a:t>RESEARCH PROGRESSION</a:t>
            </a:r>
            <a:endParaRPr lang="en-GB" sz="400" dirty="0">
              <a:latin typeface="Fira Sans Extra Condensed"/>
              <a:ea typeface="Fira Sans Extra Condensed"/>
              <a:cs typeface="Fira Sans Extra Condensed"/>
              <a:sym typeface="Fira Sans Extra Condensed"/>
            </a:endParaRPr>
          </a:p>
          <a:p>
            <a:pPr lvl="0"/>
            <a:r>
              <a:rPr lang="en-GB" sz="1100" dirty="0">
                <a:latin typeface="Fira Sans Extra Condensed"/>
                <a:ea typeface="Fira Sans Extra Condensed"/>
                <a:cs typeface="Fira Sans Extra Condensed"/>
                <a:sym typeface="Fira Sans Extra Condensed"/>
              </a:rPr>
              <a:t>Regularly meet with your supervisor and your mentoring team to discuss progress, address challenges, and </a:t>
            </a:r>
            <a:r>
              <a:rPr lang="en-GB" sz="1100" dirty="0">
                <a:solidFill>
                  <a:schemeClr val="accent3"/>
                </a:solidFill>
                <a:latin typeface="Fira Sans Extra Condensed"/>
                <a:ea typeface="Fira Sans Extra Condensed"/>
                <a:cs typeface="Fira Sans Extra Condensed"/>
                <a:sym typeface="Fira Sans Extra Condensed"/>
              </a:rPr>
              <a:t>refine your research objectives</a:t>
            </a:r>
            <a:r>
              <a:rPr lang="en-GB" sz="1100" dirty="0">
                <a:latin typeface="Fira Sans Extra Condensed"/>
                <a:ea typeface="Fira Sans Extra Condensed"/>
                <a:cs typeface="Fira Sans Extra Condensed"/>
                <a:sym typeface="Fira Sans Extra Condensed"/>
              </a:rPr>
              <a:t>. Aim to complete substantial experiments or data collection during this year.</a:t>
            </a:r>
            <a:endParaRPr lang="cs-CZ" sz="1100" dirty="0">
              <a:latin typeface="Fira Sans Extra Condensed"/>
              <a:ea typeface="Fira Sans Extra Condensed"/>
              <a:cs typeface="Fira Sans Extra Condensed"/>
              <a:sym typeface="Fira Sans Extra Condensed"/>
            </a:endParaRPr>
          </a:p>
          <a:p>
            <a:pPr lvl="0"/>
            <a:endParaRPr lang="cs-CZ" sz="1200" dirty="0">
              <a:latin typeface="Fira Sans Extra Condensed"/>
              <a:ea typeface="Fira Sans Extra Condensed"/>
              <a:cs typeface="Fira Sans Extra Condensed"/>
              <a:sym typeface="Fira Sans Extra Condensed"/>
            </a:endParaRPr>
          </a:p>
          <a:p>
            <a:pPr marL="0" lvl="0" indent="0" rtl="0">
              <a:spcBef>
                <a:spcPts val="0"/>
              </a:spcBef>
              <a:spcAft>
                <a:spcPts val="0"/>
              </a:spcAft>
              <a:buNone/>
            </a:pPr>
            <a:r>
              <a:rPr lang="cs-CZ" sz="1200" dirty="0">
                <a:solidFill>
                  <a:schemeClr val="accent4"/>
                </a:solidFill>
                <a:latin typeface="Fira Sans Extra Condensed"/>
                <a:ea typeface="Fira Sans Extra Condensed"/>
                <a:cs typeface="Fira Sans Extra Condensed"/>
                <a:sym typeface="Fira Sans Extra Condensed"/>
              </a:rPr>
              <a:t>PUBLISH </a:t>
            </a:r>
            <a:r>
              <a:rPr lang="en-US" sz="1200" dirty="0">
                <a:solidFill>
                  <a:schemeClr val="accent4"/>
                </a:solidFill>
                <a:latin typeface="Fira Sans Extra Condensed"/>
                <a:ea typeface="Fira Sans Extra Condensed"/>
                <a:cs typeface="Fira Sans Extra Condensed"/>
                <a:sym typeface="Fira Sans Extra Condensed"/>
              </a:rPr>
              <a:t>&amp; PRESENT</a:t>
            </a:r>
            <a:endParaRPr lang="en-GB" sz="1200" dirty="0">
              <a:solidFill>
                <a:schemeClr val="accent4"/>
              </a:solidFill>
              <a:latin typeface="Fira Sans Extra Condensed"/>
              <a:ea typeface="Fira Sans Extra Condensed"/>
              <a:cs typeface="Fira Sans Extra Condensed"/>
              <a:sym typeface="Fira Sans Extra Condensed"/>
            </a:endParaRPr>
          </a:p>
          <a:p>
            <a:pPr marL="0" lvl="0" indent="0" rtl="0">
              <a:spcBef>
                <a:spcPts val="0"/>
              </a:spcBef>
              <a:spcAft>
                <a:spcPts val="0"/>
              </a:spcAft>
              <a:buNone/>
            </a:pPr>
            <a:endParaRPr lang="en-GB" sz="400" dirty="0">
              <a:latin typeface="Fira Sans Extra Condensed"/>
              <a:ea typeface="Fira Sans Extra Condensed"/>
              <a:cs typeface="Fira Sans Extra Condensed"/>
              <a:sym typeface="Fira Sans Extra Condensed"/>
            </a:endParaRPr>
          </a:p>
          <a:p>
            <a:pPr lvl="0"/>
            <a:r>
              <a:rPr lang="en-GB" sz="1100" dirty="0">
                <a:latin typeface="Fira Sans Extra Condensed"/>
                <a:ea typeface="Fira Sans Extra Condensed"/>
                <a:cs typeface="Fira Sans Extra Condensed"/>
                <a:sym typeface="Fira Sans Extra Condensed"/>
              </a:rPr>
              <a:t>Prepare and submit your research findings to relevant journals for publication</a:t>
            </a:r>
            <a:r>
              <a:rPr lang="cs-CZ" sz="1100" dirty="0">
                <a:latin typeface="Fira Sans Extra Condensed"/>
                <a:ea typeface="Fira Sans Extra Condensed"/>
                <a:cs typeface="Fira Sans Extra Condensed"/>
                <a:sym typeface="Fira Sans Extra Condensed"/>
              </a:rPr>
              <a:t> (</a:t>
            </a:r>
            <a:r>
              <a:rPr lang="cs-CZ" sz="1100" dirty="0" err="1">
                <a:latin typeface="Fira Sans Extra Condensed"/>
                <a:ea typeface="Fira Sans Extra Condensed"/>
                <a:cs typeface="Fira Sans Extra Condensed"/>
                <a:sym typeface="Fira Sans Extra Condensed"/>
              </a:rPr>
              <a:t>e.g</a:t>
            </a:r>
            <a:r>
              <a:rPr lang="cs-CZ" sz="1100" dirty="0">
                <a:latin typeface="Fira Sans Extra Condensed"/>
                <a:ea typeface="Fira Sans Extra Condensed"/>
                <a:cs typeface="Fira Sans Extra Condensed"/>
                <a:sym typeface="Fira Sans Extra Condensed"/>
              </a:rPr>
              <a:t>. </a:t>
            </a:r>
            <a:r>
              <a:rPr lang="cs-CZ" sz="1100" dirty="0" err="1">
                <a:latin typeface="Fira Sans Extra Condensed"/>
                <a:ea typeface="Fira Sans Extra Condensed"/>
                <a:cs typeface="Fira Sans Extra Condensed"/>
                <a:sym typeface="Fira Sans Extra Condensed"/>
              </a:rPr>
              <a:t>proceedings</a:t>
            </a:r>
            <a:r>
              <a:rPr lang="cs-CZ" sz="1100" dirty="0">
                <a:latin typeface="Fira Sans Extra Condensed"/>
                <a:ea typeface="Fira Sans Extra Condensed"/>
                <a:cs typeface="Fira Sans Extra Condensed"/>
                <a:sym typeface="Fira Sans Extra Condensed"/>
              </a:rPr>
              <a:t> </a:t>
            </a:r>
            <a:r>
              <a:rPr lang="cs-CZ" sz="1100" dirty="0" err="1">
                <a:latin typeface="Fira Sans Extra Condensed"/>
                <a:ea typeface="Fira Sans Extra Condensed"/>
                <a:cs typeface="Fira Sans Extra Condensed"/>
                <a:sym typeface="Fira Sans Extra Condensed"/>
              </a:rPr>
              <a:t>papers</a:t>
            </a:r>
            <a:r>
              <a:rPr lang="cs-CZ" sz="1100" dirty="0">
                <a:latin typeface="Fira Sans Extra Condensed"/>
                <a:ea typeface="Fira Sans Extra Condensed"/>
                <a:cs typeface="Fira Sans Extra Condensed"/>
                <a:sym typeface="Fira Sans Extra Condensed"/>
              </a:rPr>
              <a:t>)</a:t>
            </a:r>
            <a:r>
              <a:rPr lang="en-GB" sz="1100" dirty="0">
                <a:latin typeface="Fira Sans Extra Condensed"/>
                <a:ea typeface="Fira Sans Extra Condensed"/>
                <a:cs typeface="Fira Sans Extra Condensed"/>
                <a:sym typeface="Fira Sans Extra Condensed"/>
              </a:rPr>
              <a:t>. Collaborate with your supervisor and peers to </a:t>
            </a:r>
            <a:r>
              <a:rPr lang="en-GB" sz="1100" dirty="0">
                <a:solidFill>
                  <a:schemeClr val="accent4"/>
                </a:solidFill>
                <a:latin typeface="Fira Sans Extra Condensed"/>
                <a:ea typeface="Fira Sans Extra Condensed"/>
                <a:cs typeface="Fira Sans Extra Condensed"/>
                <a:sym typeface="Fira Sans Extra Condensed"/>
              </a:rPr>
              <a:t>develop manuscripts </a:t>
            </a:r>
            <a:r>
              <a:rPr lang="en-GB" sz="1100" dirty="0">
                <a:latin typeface="Fira Sans Extra Condensed"/>
                <a:ea typeface="Fira Sans Extra Condensed"/>
                <a:cs typeface="Fira Sans Extra Condensed"/>
                <a:sym typeface="Fira Sans Extra Condensed"/>
              </a:rPr>
              <a:t>and</a:t>
            </a:r>
            <a:r>
              <a:rPr lang="cs-CZ" sz="1100" dirty="0">
                <a:latin typeface="Fira Sans Extra Condensed"/>
                <a:ea typeface="Fira Sans Extra Condensed"/>
                <a:cs typeface="Fira Sans Extra Condensed"/>
                <a:sym typeface="Fira Sans Extra Condensed"/>
              </a:rPr>
              <a:t> </a:t>
            </a:r>
            <a:r>
              <a:rPr lang="en-GB" sz="1100" dirty="0">
                <a:solidFill>
                  <a:schemeClr val="accent4"/>
                </a:solidFill>
                <a:latin typeface="Fira Sans Extra Condensed"/>
                <a:ea typeface="Fira Sans Extra Condensed"/>
                <a:cs typeface="Fira Sans Extra Condensed"/>
                <a:sym typeface="Fira Sans Extra Condensed"/>
              </a:rPr>
              <a:t>present your work </a:t>
            </a:r>
            <a:r>
              <a:rPr lang="en-GB" sz="1100" dirty="0">
                <a:latin typeface="Fira Sans Extra Condensed"/>
                <a:ea typeface="Fira Sans Extra Condensed"/>
                <a:cs typeface="Fira Sans Extra Condensed"/>
                <a:sym typeface="Fira Sans Extra Condensed"/>
              </a:rPr>
              <a:t>at conferences </a:t>
            </a:r>
            <a:r>
              <a:rPr lang="cs-CZ" sz="1100" dirty="0">
                <a:latin typeface="Fira Sans Extra Condensed"/>
                <a:ea typeface="Fira Sans Extra Condensed"/>
                <a:cs typeface="Fira Sans Extra Condensed"/>
                <a:sym typeface="Fira Sans Extra Condensed"/>
              </a:rPr>
              <a:t>(</a:t>
            </a:r>
            <a:r>
              <a:rPr lang="cs-CZ" sz="1100" dirty="0" err="1">
                <a:latin typeface="Fira Sans Extra Condensed"/>
                <a:ea typeface="Fira Sans Extra Condensed"/>
                <a:cs typeface="Fira Sans Extra Condensed"/>
                <a:sym typeface="Fira Sans Extra Condensed"/>
              </a:rPr>
              <a:t>e.g</a:t>
            </a:r>
            <a:r>
              <a:rPr lang="cs-CZ" sz="1100" dirty="0">
                <a:latin typeface="Fira Sans Extra Condensed"/>
                <a:ea typeface="Fira Sans Extra Condensed"/>
                <a:cs typeface="Fira Sans Extra Condensed"/>
                <a:sym typeface="Fira Sans Extra Condensed"/>
              </a:rPr>
              <a:t>. </a:t>
            </a:r>
            <a:r>
              <a:rPr lang="cs-CZ" sz="1100" dirty="0" err="1">
                <a:latin typeface="Fira Sans Extra Condensed"/>
                <a:ea typeface="Fira Sans Extra Condensed"/>
                <a:cs typeface="Fira Sans Extra Condensed"/>
                <a:sym typeface="Fira Sans Extra Condensed"/>
              </a:rPr>
              <a:t>posters</a:t>
            </a:r>
            <a:r>
              <a:rPr lang="cs-CZ" sz="1100" dirty="0">
                <a:latin typeface="Fira Sans Extra Condensed"/>
                <a:ea typeface="Fira Sans Extra Condensed"/>
                <a:cs typeface="Fira Sans Extra Condensed"/>
                <a:sym typeface="Fira Sans Extra Condensed"/>
              </a:rPr>
              <a:t> </a:t>
            </a:r>
            <a:r>
              <a:rPr lang="cs-CZ" sz="1100" dirty="0" err="1">
                <a:latin typeface="Fira Sans Extra Condensed"/>
                <a:ea typeface="Fira Sans Extra Condensed"/>
                <a:cs typeface="Fira Sans Extra Condensed"/>
                <a:sym typeface="Fira Sans Extra Condensed"/>
              </a:rPr>
              <a:t>at</a:t>
            </a:r>
            <a:r>
              <a:rPr lang="cs-CZ" sz="1100" dirty="0">
                <a:latin typeface="Fira Sans Extra Condensed"/>
                <a:ea typeface="Fira Sans Extra Condensed"/>
                <a:cs typeface="Fira Sans Extra Condensed"/>
                <a:sym typeface="Fira Sans Extra Condensed"/>
              </a:rPr>
              <a:t> </a:t>
            </a:r>
            <a:r>
              <a:rPr lang="cs-CZ" sz="1100" dirty="0" err="1">
                <a:latin typeface="Fira Sans Extra Condensed"/>
                <a:ea typeface="Fira Sans Extra Condensed"/>
                <a:cs typeface="Fira Sans Extra Condensed"/>
                <a:sym typeface="Fira Sans Extra Condensed"/>
              </a:rPr>
              <a:t>national</a:t>
            </a:r>
            <a:r>
              <a:rPr lang="cs-CZ" sz="1100" dirty="0">
                <a:latin typeface="Fira Sans Extra Condensed"/>
                <a:ea typeface="Fira Sans Extra Condensed"/>
                <a:cs typeface="Fira Sans Extra Condensed"/>
                <a:sym typeface="Fira Sans Extra Condensed"/>
              </a:rPr>
              <a:t> </a:t>
            </a:r>
            <a:r>
              <a:rPr lang="cs-CZ" sz="1100" dirty="0" err="1">
                <a:latin typeface="Fira Sans Extra Condensed"/>
                <a:ea typeface="Fira Sans Extra Condensed"/>
                <a:cs typeface="Fira Sans Extra Condensed"/>
                <a:sym typeface="Fira Sans Extra Condensed"/>
              </a:rPr>
              <a:t>conferences</a:t>
            </a:r>
            <a:r>
              <a:rPr lang="cs-CZ" sz="1100" dirty="0">
                <a:latin typeface="Fira Sans Extra Condensed"/>
                <a:ea typeface="Fira Sans Extra Condensed"/>
                <a:cs typeface="Fira Sans Extra Condensed"/>
                <a:sym typeface="Fira Sans Extra Condensed"/>
              </a:rPr>
              <a:t>)</a:t>
            </a:r>
            <a:r>
              <a:rPr lang="en-GB" sz="1100" dirty="0">
                <a:latin typeface="Fira Sans Extra Condensed"/>
                <a:ea typeface="Fira Sans Extra Condensed"/>
                <a:cs typeface="Fira Sans Extra Condensed"/>
                <a:sym typeface="Fira Sans Extra Condensed"/>
              </a:rPr>
              <a:t>. </a:t>
            </a:r>
            <a:r>
              <a:rPr lang="en-GB" sz="1100" dirty="0">
                <a:solidFill>
                  <a:schemeClr val="accent4"/>
                </a:solidFill>
                <a:latin typeface="Fira Sans Extra Condensed"/>
                <a:ea typeface="Fira Sans Extra Condensed"/>
                <a:cs typeface="Fira Sans Extra Condensed"/>
                <a:sym typeface="Fira Sans Extra Condensed"/>
              </a:rPr>
              <a:t>Seek feedback </a:t>
            </a:r>
            <a:r>
              <a:rPr lang="en-GB" sz="1100" dirty="0">
                <a:latin typeface="Fira Sans Extra Condensed"/>
                <a:ea typeface="Fira Sans Extra Condensed"/>
                <a:cs typeface="Fira Sans Extra Condensed"/>
                <a:sym typeface="Fira Sans Extra Condensed"/>
              </a:rPr>
              <a:t>from experts in the field to improve the quality of your research and publications.</a:t>
            </a:r>
          </a:p>
          <a:p>
            <a:pPr lvl="0"/>
            <a:endParaRPr lang="cs-CZ" sz="1200" dirty="0">
              <a:latin typeface="Fira Sans Extra Condensed"/>
              <a:ea typeface="Fira Sans Extra Condensed"/>
              <a:cs typeface="Fira Sans Extra Condensed"/>
              <a:sym typeface="Fira Sans Extra Condensed"/>
            </a:endParaRPr>
          </a:p>
          <a:p>
            <a:pPr marL="0" lvl="0" indent="0" rtl="0">
              <a:spcBef>
                <a:spcPts val="0"/>
              </a:spcBef>
              <a:spcAft>
                <a:spcPts val="0"/>
              </a:spcAft>
              <a:buNone/>
            </a:pPr>
            <a:r>
              <a:rPr lang="en-US" sz="1200" dirty="0">
                <a:solidFill>
                  <a:schemeClr val="accent5"/>
                </a:solidFill>
                <a:latin typeface="Fira Sans Extra Condensed"/>
                <a:ea typeface="Fira Sans Extra Condensed"/>
                <a:cs typeface="Fira Sans Extra Condensed"/>
                <a:sym typeface="Fira Sans Extra Condensed"/>
              </a:rPr>
              <a:t>TEACHING</a:t>
            </a:r>
            <a:r>
              <a:rPr lang="en-GB" sz="1200" dirty="0">
                <a:solidFill>
                  <a:schemeClr val="accent5"/>
                </a:solidFill>
                <a:latin typeface="Fira Sans Extra Condensed"/>
                <a:ea typeface="Fira Sans Extra Condensed"/>
                <a:cs typeface="Fira Sans Extra Condensed"/>
                <a:sym typeface="Fira Sans Extra Condensed"/>
              </a:rPr>
              <a:t> &amp; MENTORING</a:t>
            </a:r>
          </a:p>
          <a:p>
            <a:pPr marL="0" lvl="0" indent="0" rtl="0">
              <a:spcBef>
                <a:spcPts val="0"/>
              </a:spcBef>
              <a:spcAft>
                <a:spcPts val="0"/>
              </a:spcAft>
              <a:buNone/>
            </a:pPr>
            <a:endParaRPr lang="en-GB" sz="400" dirty="0">
              <a:latin typeface="Fira Sans Extra Condensed"/>
              <a:ea typeface="Fira Sans Extra Condensed"/>
              <a:cs typeface="Fira Sans Extra Condensed"/>
              <a:sym typeface="Fira Sans Extra Condensed"/>
            </a:endParaRPr>
          </a:p>
          <a:p>
            <a:pPr lvl="0"/>
            <a:r>
              <a:rPr lang="en-GB" sz="1100" dirty="0">
                <a:latin typeface="Fira Sans Extra Condensed"/>
                <a:ea typeface="Fira Sans Extra Condensed"/>
                <a:cs typeface="Fira Sans Extra Condensed"/>
                <a:sym typeface="Fira Sans Extra Condensed"/>
              </a:rPr>
              <a:t>Explore opportunities to </a:t>
            </a:r>
            <a:r>
              <a:rPr lang="en-GB" sz="1100" dirty="0">
                <a:solidFill>
                  <a:schemeClr val="accent5"/>
                </a:solidFill>
                <a:latin typeface="Fira Sans Extra Condensed"/>
                <a:ea typeface="Fira Sans Extra Condensed"/>
                <a:cs typeface="Fira Sans Extra Condensed"/>
                <a:sym typeface="Fira Sans Extra Condensed"/>
              </a:rPr>
              <a:t>gain teaching experience</a:t>
            </a:r>
            <a:r>
              <a:rPr lang="en-GB" sz="1100" dirty="0">
                <a:latin typeface="Fira Sans Extra Condensed"/>
                <a:ea typeface="Fira Sans Extra Condensed"/>
                <a:cs typeface="Fira Sans Extra Condensed"/>
                <a:sym typeface="Fira Sans Extra Condensed"/>
              </a:rPr>
              <a:t>, such as serving as a teaching assistant or guest lecturer for undergraduate courses. </a:t>
            </a:r>
            <a:r>
              <a:rPr lang="en-GB" sz="1100" dirty="0">
                <a:solidFill>
                  <a:schemeClr val="accent5"/>
                </a:solidFill>
                <a:latin typeface="Fira Sans Extra Condensed"/>
                <a:ea typeface="Fira Sans Extra Condensed"/>
                <a:cs typeface="Fira Sans Extra Condensed"/>
                <a:sym typeface="Fira Sans Extra Condensed"/>
              </a:rPr>
              <a:t>Mentor junior students</a:t>
            </a:r>
            <a:r>
              <a:rPr lang="en-GB" sz="1100" dirty="0">
                <a:latin typeface="Fira Sans Extra Condensed"/>
                <a:ea typeface="Fira Sans Extra Condensed"/>
                <a:cs typeface="Fira Sans Extra Condensed"/>
                <a:sym typeface="Fira Sans Extra Condensed"/>
              </a:rPr>
              <a:t> in the lab and assist with their research projects. These experiences will enhance your communication skills, teaching abilities, and leadership qualities.</a:t>
            </a:r>
          </a:p>
          <a:p>
            <a:pPr lvl="0"/>
            <a:endParaRPr lang="en-GB" sz="1200" dirty="0">
              <a:latin typeface="Fira Sans Extra Condensed"/>
              <a:ea typeface="Fira Sans Extra Condensed"/>
              <a:cs typeface="Fira Sans Extra Condensed"/>
              <a:sym typeface="Fira Sans Extra Condensed"/>
            </a:endParaRPr>
          </a:p>
          <a:p>
            <a:pPr lvl="0"/>
            <a:r>
              <a:rPr lang="en-GB" sz="1200" dirty="0">
                <a:solidFill>
                  <a:schemeClr val="accent6"/>
                </a:solidFill>
                <a:latin typeface="Fira Sans Extra Condensed"/>
                <a:ea typeface="Fira Sans Extra Condensed"/>
                <a:cs typeface="Fira Sans Extra Condensed"/>
                <a:sym typeface="Fira Sans Extra Condensed"/>
              </a:rPr>
              <a:t>GRANT WRITING</a:t>
            </a:r>
          </a:p>
          <a:p>
            <a:pPr lvl="0"/>
            <a:endParaRPr lang="en-GB" sz="400" dirty="0">
              <a:latin typeface="Fira Sans Extra Condensed"/>
              <a:ea typeface="Fira Sans Extra Condensed"/>
              <a:cs typeface="Fira Sans Extra Condensed"/>
              <a:sym typeface="Fira Sans Extra Condensed"/>
            </a:endParaRPr>
          </a:p>
          <a:p>
            <a:pPr lvl="0"/>
            <a:r>
              <a:rPr lang="en-GB" sz="1100" dirty="0">
                <a:latin typeface="Fira Sans Extra Condensed"/>
                <a:ea typeface="Fira Sans Extra Condensed"/>
                <a:cs typeface="Fira Sans Extra Condensed"/>
                <a:sym typeface="Fira Sans Extra Condensed"/>
              </a:rPr>
              <a:t>Develop skills in grant writing by seeking </a:t>
            </a:r>
            <a:r>
              <a:rPr lang="en-GB" sz="1100" dirty="0">
                <a:solidFill>
                  <a:schemeClr val="accent6"/>
                </a:solidFill>
                <a:latin typeface="Fira Sans Extra Condensed"/>
                <a:ea typeface="Fira Sans Extra Condensed"/>
                <a:cs typeface="Fira Sans Extra Condensed"/>
                <a:sym typeface="Fira Sans Extra Condensed"/>
              </a:rPr>
              <a:t>guidance from your supervisor </a:t>
            </a:r>
            <a:r>
              <a:rPr lang="en-GB" sz="1100" dirty="0">
                <a:latin typeface="Fira Sans Extra Condensed"/>
                <a:ea typeface="Fira Sans Extra Condensed"/>
                <a:cs typeface="Fira Sans Extra Condensed"/>
                <a:sym typeface="Fira Sans Extra Condensed"/>
              </a:rPr>
              <a:t>or </a:t>
            </a:r>
            <a:r>
              <a:rPr lang="en-GB" sz="1100" dirty="0">
                <a:solidFill>
                  <a:schemeClr val="accent6"/>
                </a:solidFill>
                <a:latin typeface="Fira Sans Extra Condensed"/>
                <a:ea typeface="Fira Sans Extra Condensed"/>
                <a:cs typeface="Fira Sans Extra Condensed"/>
                <a:sym typeface="Fira Sans Extra Condensed"/>
              </a:rPr>
              <a:t>attending workshops </a:t>
            </a:r>
            <a:r>
              <a:rPr lang="en-GB" sz="1100" dirty="0">
                <a:latin typeface="Fira Sans Extra Condensed"/>
                <a:ea typeface="Fira Sans Extra Condensed"/>
                <a:cs typeface="Fira Sans Extra Condensed"/>
                <a:sym typeface="Fira Sans Extra Condensed"/>
              </a:rPr>
              <a:t>on grant proposal preparation. Identify funding opportunities and prepare grant applications to secure financial support for your research. This experience will be valuable for future grant applications and increase your chances of obtaining external funding.</a:t>
            </a:r>
            <a:endParaRPr sz="1100" dirty="0">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340932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9;p16"/>
          <p:cNvSpPr txBox="1"/>
          <p:nvPr/>
        </p:nvSpPr>
        <p:spPr>
          <a:xfrm>
            <a:off x="371933" y="1457232"/>
            <a:ext cx="8222066" cy="346457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1200" dirty="0">
                <a:solidFill>
                  <a:srgbClr val="0099CC"/>
                </a:solidFill>
                <a:latin typeface="Fira Sans Extra Condensed"/>
                <a:ea typeface="Fira Sans Extra Condensed"/>
                <a:cs typeface="Fira Sans Extra Condensed"/>
                <a:sym typeface="Fira Sans Extra Condensed"/>
              </a:rPr>
              <a:t>TIPS</a:t>
            </a:r>
          </a:p>
          <a:p>
            <a:pPr marL="0" lvl="0" indent="0" rtl="0">
              <a:spcBef>
                <a:spcPts val="0"/>
              </a:spcBef>
              <a:spcAft>
                <a:spcPts val="0"/>
              </a:spcAft>
              <a:buNone/>
            </a:pPr>
            <a:endParaRPr lang="en-GB" sz="1200" dirty="0">
              <a:latin typeface="Fira Sans Extra Condensed"/>
              <a:ea typeface="Fira Sans Extra Condensed"/>
              <a:cs typeface="Fira Sans Extra Condensed"/>
              <a:sym typeface="Fira Sans Extra Condensed"/>
            </a:endParaRPr>
          </a:p>
          <a:p>
            <a:pPr marL="228600" lvl="0" indent="-228600">
              <a:spcAft>
                <a:spcPts val="600"/>
              </a:spcAft>
              <a:buFont typeface="Arial" panose="020B0604020202020204" pitchFamily="34" charset="0"/>
              <a:buChar char="•"/>
            </a:pPr>
            <a:r>
              <a:rPr lang="en-GB" sz="1200" dirty="0">
                <a:latin typeface="Fira Sans Extra Condensed"/>
                <a:ea typeface="Fira Sans Extra Condensed"/>
                <a:cs typeface="Fira Sans Extra Condensed"/>
                <a:sym typeface="Fira Sans Extra Condensed"/>
              </a:rPr>
              <a:t>Embrace the opportunity to take on the </a:t>
            </a:r>
            <a:r>
              <a:rPr lang="en-GB" sz="1200" dirty="0">
                <a:solidFill>
                  <a:srgbClr val="0099CC"/>
                </a:solidFill>
                <a:latin typeface="Fira Sans Extra Condensed"/>
                <a:ea typeface="Fira Sans Extra Condensed"/>
                <a:cs typeface="Fira Sans Extra Condensed"/>
                <a:sym typeface="Fira Sans Extra Condensed"/>
              </a:rPr>
              <a:t>role of a supervisor </a:t>
            </a:r>
            <a:r>
              <a:rPr lang="en-GB" sz="1200" dirty="0">
                <a:latin typeface="Fira Sans Extra Condensed"/>
                <a:ea typeface="Fira Sans Extra Condensed"/>
                <a:cs typeface="Fira Sans Extra Condensed"/>
                <a:sym typeface="Fira Sans Extra Condensed"/>
              </a:rPr>
              <a:t>and assume the position of a leader of a scientific project designed for high school students (</a:t>
            </a:r>
            <a:r>
              <a:rPr lang="cs-CZ" sz="1200" dirty="0" err="1">
                <a:latin typeface="Fira Sans Extra Condensed"/>
                <a:ea typeface="Fira Sans Extra Condensed"/>
                <a:cs typeface="Fira Sans Extra Condensed"/>
                <a:sym typeface="Fira Sans Extra Condensed"/>
              </a:rPr>
              <a:t>e.g</a:t>
            </a:r>
            <a:r>
              <a:rPr lang="cs-CZ" sz="1200" dirty="0">
                <a:latin typeface="Fira Sans Extra Condensed"/>
                <a:ea typeface="Fira Sans Extra Condensed"/>
                <a:cs typeface="Fira Sans Extra Condensed"/>
                <a:sym typeface="Fira Sans Extra Condensed"/>
              </a:rPr>
              <a:t>. </a:t>
            </a:r>
            <a:r>
              <a:rPr lang="cs-CZ" sz="1200" dirty="0">
                <a:solidFill>
                  <a:schemeClr val="tx1"/>
                </a:solidFill>
                <a:latin typeface="Fira Sans Extra Condensed"/>
                <a:ea typeface="Fira Sans Extra Condensed"/>
                <a:cs typeface="Fira Sans Extra Condensed"/>
                <a:sym typeface="Fira Sans Extra Condensed"/>
              </a:rPr>
              <a:t>SOČ = </a:t>
            </a:r>
            <a:r>
              <a:rPr lang="cs-CZ" sz="1200" dirty="0" err="1">
                <a:solidFill>
                  <a:schemeClr val="tx1"/>
                </a:solidFill>
                <a:latin typeface="Fira Sans Extra Condensed"/>
                <a:ea typeface="Fira Sans Extra Condensed"/>
                <a:cs typeface="Fira Sans Extra Condensed"/>
                <a:sym typeface="Fira Sans Extra Condensed"/>
              </a:rPr>
              <a:t>Secondary</a:t>
            </a:r>
            <a:r>
              <a:rPr lang="cs-CZ" sz="1200" dirty="0">
                <a:solidFill>
                  <a:schemeClr val="tx1"/>
                </a:solidFill>
                <a:latin typeface="Fira Sans Extra Condensed"/>
                <a:ea typeface="Fira Sans Extra Condensed"/>
                <a:cs typeface="Fira Sans Extra Condensed"/>
                <a:sym typeface="Fira Sans Extra Condensed"/>
              </a:rPr>
              <a:t> </a:t>
            </a:r>
            <a:r>
              <a:rPr lang="cs-CZ" sz="1200" dirty="0" err="1">
                <a:solidFill>
                  <a:schemeClr val="tx1"/>
                </a:solidFill>
                <a:latin typeface="Fira Sans Extra Condensed"/>
                <a:ea typeface="Fira Sans Extra Condensed"/>
                <a:cs typeface="Fira Sans Extra Condensed"/>
                <a:sym typeface="Fira Sans Extra Condensed"/>
              </a:rPr>
              <a:t>School</a:t>
            </a:r>
            <a:r>
              <a:rPr lang="cs-CZ" sz="1200" dirty="0">
                <a:solidFill>
                  <a:schemeClr val="tx1"/>
                </a:solidFill>
                <a:latin typeface="Fira Sans Extra Condensed"/>
                <a:ea typeface="Fira Sans Extra Condensed"/>
                <a:cs typeface="Fira Sans Extra Condensed"/>
                <a:sym typeface="Fira Sans Extra Condensed"/>
              </a:rPr>
              <a:t> </a:t>
            </a:r>
            <a:r>
              <a:rPr lang="cs-CZ" sz="1200" dirty="0" err="1">
                <a:solidFill>
                  <a:schemeClr val="tx1"/>
                </a:solidFill>
                <a:latin typeface="Fira Sans Extra Condensed"/>
                <a:ea typeface="Fira Sans Extra Condensed"/>
                <a:cs typeface="Fira Sans Extra Condensed"/>
                <a:sym typeface="Fira Sans Extra Condensed"/>
              </a:rPr>
              <a:t>Research</a:t>
            </a:r>
            <a:r>
              <a:rPr lang="en-GB" sz="1200" dirty="0">
                <a:latin typeface="Fira Sans Extra Condensed"/>
                <a:ea typeface="Fira Sans Extra Condensed"/>
                <a:cs typeface="Fira Sans Extra Condensed"/>
                <a:sym typeface="Fira Sans Extra Condensed"/>
              </a:rPr>
              <a:t>).</a:t>
            </a:r>
          </a:p>
          <a:p>
            <a:pPr marL="228600" lvl="0" indent="-228600">
              <a:spcAft>
                <a:spcPts val="600"/>
              </a:spcAft>
              <a:buFont typeface="Arial" panose="020B0604020202020204" pitchFamily="34" charset="0"/>
              <a:buChar char="•"/>
            </a:pPr>
            <a:r>
              <a:rPr lang="en-GB" sz="1200" dirty="0">
                <a:latin typeface="Fira Sans Extra Condensed"/>
                <a:ea typeface="Fira Sans Extra Condensed"/>
                <a:cs typeface="Fira Sans Extra Condensed"/>
                <a:sym typeface="Fira Sans Extra Condensed"/>
              </a:rPr>
              <a:t>To enhance your networking skills, consider joining the </a:t>
            </a:r>
            <a:r>
              <a:rPr lang="en-GB" sz="1200" dirty="0">
                <a:solidFill>
                  <a:srgbClr val="0099CC"/>
                </a:solidFill>
                <a:latin typeface="Fira Sans Extra Condensed"/>
                <a:ea typeface="Fira Sans Extra Condensed"/>
                <a:cs typeface="Fira Sans Extra Condensed"/>
                <a:sym typeface="Fira Sans Extra Condensed"/>
                <a:hlinkClick r:id="rId2">
                  <a:extLst>
                    <a:ext uri="{A12FA001-AC4F-418D-AE19-62706E023703}">
                      <ahyp:hlinkClr xmlns:ahyp="http://schemas.microsoft.com/office/drawing/2018/hyperlinkcolor" val="tx"/>
                    </a:ext>
                  </a:extLst>
                </a:hlinkClick>
              </a:rPr>
              <a:t>PhD student community</a:t>
            </a:r>
            <a:r>
              <a:rPr lang="en-GB" sz="1200" dirty="0">
                <a:solidFill>
                  <a:srgbClr val="0099CC"/>
                </a:solidFill>
                <a:latin typeface="Fira Sans Extra Condensed"/>
                <a:ea typeface="Fira Sans Extra Condensed"/>
                <a:cs typeface="Fira Sans Extra Condensed"/>
                <a:sym typeface="Fira Sans Extra Condensed"/>
              </a:rPr>
              <a:t> </a:t>
            </a:r>
            <a:r>
              <a:rPr lang="en-GB" sz="1200" dirty="0">
                <a:latin typeface="Fira Sans Extra Condensed"/>
                <a:ea typeface="Fira Sans Extra Condensed"/>
                <a:cs typeface="Fira Sans Extra Condensed"/>
                <a:sym typeface="Fira Sans Extra Condensed"/>
              </a:rPr>
              <a:t>in your institution and actively engage in organizing informal events.</a:t>
            </a:r>
          </a:p>
          <a:p>
            <a:pPr marL="228600" lvl="0" indent="-228600">
              <a:spcAft>
                <a:spcPts val="600"/>
              </a:spcAft>
              <a:buFont typeface="Arial" panose="020B0604020202020204" pitchFamily="34" charset="0"/>
              <a:buChar char="•"/>
            </a:pPr>
            <a:r>
              <a:rPr lang="en-GB" sz="1200" dirty="0">
                <a:latin typeface="Fira Sans Extra Condensed"/>
                <a:ea typeface="Fira Sans Extra Condensed"/>
                <a:cs typeface="Fira Sans Extra Condensed"/>
                <a:sym typeface="Fira Sans Extra Condensed"/>
              </a:rPr>
              <a:t>Deliberate on the ideal </a:t>
            </a:r>
            <a:r>
              <a:rPr lang="en-GB" sz="1200" dirty="0">
                <a:solidFill>
                  <a:srgbClr val="0099CC"/>
                </a:solidFill>
                <a:latin typeface="Fira Sans Extra Condensed"/>
                <a:ea typeface="Fira Sans Extra Condensed"/>
                <a:cs typeface="Fira Sans Extra Condensed"/>
                <a:sym typeface="Fira Sans Extra Condensed"/>
              </a:rPr>
              <a:t>destination for an international internship</a:t>
            </a:r>
            <a:r>
              <a:rPr lang="en-GB" sz="1200" dirty="0">
                <a:latin typeface="Fira Sans Extra Condensed"/>
                <a:ea typeface="Fira Sans Extra Condensed"/>
                <a:cs typeface="Fira Sans Extra Condensed"/>
                <a:sym typeface="Fira Sans Extra Condensed"/>
              </a:rPr>
              <a:t>, seizing this valuable opportunity to cultivate a global network and expand your professional connections beyond borders.</a:t>
            </a:r>
          </a:p>
          <a:p>
            <a:pPr marL="228600" lvl="0" indent="-228600">
              <a:spcAft>
                <a:spcPts val="600"/>
              </a:spcAft>
              <a:buFont typeface="Arial" panose="020B0604020202020204" pitchFamily="34" charset="0"/>
              <a:buChar char="•"/>
            </a:pPr>
            <a:r>
              <a:rPr lang="cs-CZ" sz="1200" dirty="0" err="1">
                <a:latin typeface="Fira Sans Extra Condensed"/>
                <a:ea typeface="Fira Sans Extra Condensed"/>
                <a:cs typeface="Fira Sans Extra Condensed"/>
                <a:sym typeface="Fira Sans Extra Condensed"/>
              </a:rPr>
              <a:t>Analyze</a:t>
            </a:r>
            <a:r>
              <a:rPr lang="en-GB" sz="1200" dirty="0">
                <a:latin typeface="Fira Sans Extra Condensed"/>
                <a:ea typeface="Fira Sans Extra Condensed"/>
                <a:cs typeface="Fira Sans Extra Condensed"/>
                <a:sym typeface="Fira Sans Extra Condensed"/>
              </a:rPr>
              <a:t> </a:t>
            </a:r>
            <a:r>
              <a:rPr lang="en-GB" sz="1200" dirty="0">
                <a:solidFill>
                  <a:srgbClr val="0099CC"/>
                </a:solidFill>
                <a:latin typeface="Fira Sans Extra Condensed"/>
                <a:ea typeface="Fira Sans Extra Condensed"/>
                <a:cs typeface="Fira Sans Extra Condensed"/>
                <a:sym typeface="Fira Sans Extra Condensed"/>
              </a:rPr>
              <a:t>alternative career paths </a:t>
            </a:r>
            <a:r>
              <a:rPr lang="en-GB" sz="1200" dirty="0">
                <a:latin typeface="Fira Sans Extra Condensed"/>
                <a:ea typeface="Fira Sans Extra Condensed"/>
                <a:cs typeface="Fira Sans Extra Condensed"/>
                <a:sym typeface="Fira Sans Extra Condensed"/>
              </a:rPr>
              <a:t>through various lectures</a:t>
            </a:r>
            <a:r>
              <a:rPr lang="cs-CZ" sz="1200" dirty="0">
                <a:latin typeface="Fira Sans Extra Condensed"/>
                <a:ea typeface="Fira Sans Extra Condensed"/>
                <a:cs typeface="Fira Sans Extra Condensed"/>
                <a:sym typeface="Fira Sans Extra Condensed"/>
              </a:rPr>
              <a:t>, </a:t>
            </a:r>
            <a:r>
              <a:rPr lang="en-GB" sz="1200" dirty="0">
                <a:latin typeface="Fira Sans Extra Condensed"/>
                <a:ea typeface="Fira Sans Extra Condensed"/>
                <a:cs typeface="Fira Sans Extra Condensed"/>
                <a:sym typeface="Fira Sans Extra Condensed"/>
              </a:rPr>
              <a:t>career webinars</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or</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company</a:t>
            </a:r>
            <a:r>
              <a:rPr lang="cs-CZ" sz="1200" dirty="0">
                <a:latin typeface="Fira Sans Extra Condensed"/>
                <a:ea typeface="Fira Sans Extra Condensed"/>
                <a:cs typeface="Fira Sans Extra Condensed"/>
                <a:sym typeface="Fira Sans Extra Condensed"/>
              </a:rPr>
              <a:t> </a:t>
            </a:r>
            <a:r>
              <a:rPr lang="cs-CZ" sz="1200" dirty="0" err="1">
                <a:latin typeface="Fira Sans Extra Condensed"/>
                <a:ea typeface="Fira Sans Extra Condensed"/>
                <a:cs typeface="Fira Sans Extra Condensed"/>
                <a:sym typeface="Fira Sans Extra Condensed"/>
              </a:rPr>
              <a:t>excursions</a:t>
            </a:r>
            <a:r>
              <a:rPr lang="en-GB" sz="1200" dirty="0">
                <a:latin typeface="Fira Sans Extra Condensed"/>
                <a:ea typeface="Fira Sans Extra Condensed"/>
                <a:cs typeface="Fira Sans Extra Condensed"/>
                <a:sym typeface="Fira Sans Extra Condensed"/>
              </a:rPr>
              <a:t>.</a:t>
            </a:r>
            <a:endParaRPr lang="cs-CZ" sz="1200" dirty="0">
              <a:latin typeface="Fira Sans Extra Condensed"/>
              <a:ea typeface="Fira Sans Extra Condensed"/>
              <a:cs typeface="Fira Sans Extra Condensed"/>
              <a:sym typeface="Fira Sans Extra Condensed"/>
            </a:endParaRPr>
          </a:p>
          <a:p>
            <a:pPr marL="228600" lvl="0" indent="-228600">
              <a:spcAft>
                <a:spcPts val="600"/>
              </a:spcAft>
              <a:buFont typeface="Arial" panose="020B0604020202020204" pitchFamily="34" charset="0"/>
              <a:buChar char="•"/>
            </a:pPr>
            <a:r>
              <a:rPr lang="en-US" sz="1200" dirty="0">
                <a:latin typeface="Fira Sans Extra Condensed"/>
                <a:ea typeface="Fira Sans Extra Condensed"/>
                <a:cs typeface="Fira Sans Extra Condensed"/>
                <a:sym typeface="Fira Sans Extra Condensed"/>
              </a:rPr>
              <a:t>Take advantage of the insights and recommendations provided during the </a:t>
            </a:r>
            <a:r>
              <a:rPr lang="en-US" sz="1200" dirty="0">
                <a:solidFill>
                  <a:srgbClr val="C00000"/>
                </a:solidFill>
                <a:latin typeface="Fira Sans Extra Condensed"/>
                <a:ea typeface="Fira Sans Extra Condensed"/>
                <a:cs typeface="Fira Sans Extra Condensed"/>
                <a:sym typeface="Fira Sans Extra Condensed"/>
              </a:rPr>
              <a:t>2nd TAC meeting </a:t>
            </a:r>
            <a:r>
              <a:rPr lang="en-US" sz="1200" dirty="0">
                <a:latin typeface="Fira Sans Extra Condensed"/>
                <a:ea typeface="Fira Sans Extra Condensed"/>
                <a:cs typeface="Fira Sans Extra Condensed"/>
                <a:sym typeface="Fira Sans Extra Condensed"/>
              </a:rPr>
              <a:t>to refine your research approach and overcome obstacles effectively.</a:t>
            </a:r>
            <a:endParaRPr lang="en-GB" sz="1200" dirty="0">
              <a:latin typeface="Fira Sans Extra Condensed"/>
              <a:ea typeface="Fira Sans Extra Condensed"/>
              <a:cs typeface="Fira Sans Extra Condensed"/>
              <a:sym typeface="Fira Sans Extra Condensed"/>
            </a:endParaRPr>
          </a:p>
        </p:txBody>
      </p:sp>
      <p:grpSp>
        <p:nvGrpSpPr>
          <p:cNvPr id="30" name="Google Shape;1878;p45"/>
          <p:cNvGrpSpPr/>
          <p:nvPr/>
        </p:nvGrpSpPr>
        <p:grpSpPr>
          <a:xfrm>
            <a:off x="797326" y="1457232"/>
            <a:ext cx="330007" cy="330009"/>
            <a:chOff x="-1333975" y="2365850"/>
            <a:chExt cx="292225" cy="293575"/>
          </a:xfrm>
          <a:solidFill>
            <a:srgbClr val="0099CC"/>
          </a:solidFill>
        </p:grpSpPr>
        <p:sp>
          <p:nvSpPr>
            <p:cNvPr id="31" name="Google Shape;1879;p45"/>
            <p:cNvSpPr/>
            <p:nvPr/>
          </p:nvSpPr>
          <p:spPr>
            <a:xfrm>
              <a:off x="-1285150" y="2365850"/>
              <a:ext cx="191225" cy="293575"/>
            </a:xfrm>
            <a:custGeom>
              <a:avLst/>
              <a:gdLst/>
              <a:ahLst/>
              <a:cxnLst/>
              <a:rect l="l" t="t" r="r" b="b"/>
              <a:pathLst>
                <a:path w="7649" h="11743" extrusionOk="0">
                  <a:moveTo>
                    <a:pt x="3813" y="684"/>
                  </a:moveTo>
                  <a:cubicBezTo>
                    <a:pt x="5545" y="684"/>
                    <a:pt x="6900" y="2039"/>
                    <a:pt x="6900" y="3740"/>
                  </a:cubicBezTo>
                  <a:cubicBezTo>
                    <a:pt x="6931" y="4780"/>
                    <a:pt x="6553" y="5347"/>
                    <a:pt x="6270" y="5788"/>
                  </a:cubicBezTo>
                  <a:cubicBezTo>
                    <a:pt x="5797" y="6544"/>
                    <a:pt x="5608" y="6922"/>
                    <a:pt x="5608" y="7930"/>
                  </a:cubicBezTo>
                  <a:cubicBezTo>
                    <a:pt x="5608" y="8119"/>
                    <a:pt x="5451" y="8277"/>
                    <a:pt x="5230" y="8277"/>
                  </a:cubicBezTo>
                  <a:lnTo>
                    <a:pt x="2489" y="8277"/>
                  </a:lnTo>
                  <a:cubicBezTo>
                    <a:pt x="2300" y="8277"/>
                    <a:pt x="2143" y="8119"/>
                    <a:pt x="2143" y="7930"/>
                  </a:cubicBezTo>
                  <a:cubicBezTo>
                    <a:pt x="2143" y="6922"/>
                    <a:pt x="1922" y="6576"/>
                    <a:pt x="1450" y="5820"/>
                  </a:cubicBezTo>
                  <a:cubicBezTo>
                    <a:pt x="1198" y="5347"/>
                    <a:pt x="567" y="4528"/>
                    <a:pt x="788" y="3205"/>
                  </a:cubicBezTo>
                  <a:cubicBezTo>
                    <a:pt x="1040" y="1819"/>
                    <a:pt x="2237" y="684"/>
                    <a:pt x="3813" y="684"/>
                  </a:cubicBezTo>
                  <a:close/>
                  <a:moveTo>
                    <a:pt x="4852" y="8907"/>
                  </a:moveTo>
                  <a:lnTo>
                    <a:pt x="4852" y="9569"/>
                  </a:lnTo>
                  <a:lnTo>
                    <a:pt x="4506" y="9569"/>
                  </a:lnTo>
                  <a:cubicBezTo>
                    <a:pt x="4285" y="9569"/>
                    <a:pt x="4128" y="9726"/>
                    <a:pt x="4128" y="9915"/>
                  </a:cubicBezTo>
                  <a:cubicBezTo>
                    <a:pt x="4128" y="10136"/>
                    <a:pt x="4285" y="10293"/>
                    <a:pt x="4506" y="10293"/>
                  </a:cubicBezTo>
                  <a:lnTo>
                    <a:pt x="4852" y="10293"/>
                  </a:lnTo>
                  <a:lnTo>
                    <a:pt x="4852" y="10640"/>
                  </a:lnTo>
                  <a:cubicBezTo>
                    <a:pt x="4884" y="10829"/>
                    <a:pt x="4726" y="10986"/>
                    <a:pt x="4537" y="10986"/>
                  </a:cubicBezTo>
                  <a:lnTo>
                    <a:pt x="3151" y="10986"/>
                  </a:lnTo>
                  <a:cubicBezTo>
                    <a:pt x="2962" y="10986"/>
                    <a:pt x="2804" y="10829"/>
                    <a:pt x="2804" y="10640"/>
                  </a:cubicBezTo>
                  <a:lnTo>
                    <a:pt x="2804" y="10293"/>
                  </a:lnTo>
                  <a:lnTo>
                    <a:pt x="3151" y="10293"/>
                  </a:lnTo>
                  <a:cubicBezTo>
                    <a:pt x="3371" y="10293"/>
                    <a:pt x="3529" y="10136"/>
                    <a:pt x="3529" y="9915"/>
                  </a:cubicBezTo>
                  <a:cubicBezTo>
                    <a:pt x="3529" y="9726"/>
                    <a:pt x="3371" y="9569"/>
                    <a:pt x="3151" y="9569"/>
                  </a:cubicBezTo>
                  <a:lnTo>
                    <a:pt x="2804" y="9569"/>
                  </a:lnTo>
                  <a:lnTo>
                    <a:pt x="2804" y="8907"/>
                  </a:lnTo>
                  <a:close/>
                  <a:moveTo>
                    <a:pt x="3897" y="1"/>
                  </a:moveTo>
                  <a:cubicBezTo>
                    <a:pt x="3632" y="1"/>
                    <a:pt x="3361" y="28"/>
                    <a:pt x="3088" y="86"/>
                  </a:cubicBezTo>
                  <a:cubicBezTo>
                    <a:pt x="1607" y="401"/>
                    <a:pt x="441" y="1566"/>
                    <a:pt x="158" y="3079"/>
                  </a:cubicBezTo>
                  <a:cubicBezTo>
                    <a:pt x="0" y="3992"/>
                    <a:pt x="158" y="4969"/>
                    <a:pt x="631" y="5757"/>
                  </a:cubicBezTo>
                  <a:cubicBezTo>
                    <a:pt x="757" y="5914"/>
                    <a:pt x="820" y="6072"/>
                    <a:pt x="914" y="6229"/>
                  </a:cubicBezTo>
                  <a:cubicBezTo>
                    <a:pt x="1355" y="6891"/>
                    <a:pt x="1450" y="7143"/>
                    <a:pt x="1450" y="7962"/>
                  </a:cubicBezTo>
                  <a:cubicBezTo>
                    <a:pt x="1450" y="8403"/>
                    <a:pt x="1733" y="8781"/>
                    <a:pt x="2143" y="8939"/>
                  </a:cubicBezTo>
                  <a:lnTo>
                    <a:pt x="2143" y="10703"/>
                  </a:lnTo>
                  <a:cubicBezTo>
                    <a:pt x="2143" y="11270"/>
                    <a:pt x="2615" y="11743"/>
                    <a:pt x="3151" y="11743"/>
                  </a:cubicBezTo>
                  <a:lnTo>
                    <a:pt x="4537" y="11743"/>
                  </a:lnTo>
                  <a:cubicBezTo>
                    <a:pt x="5073" y="11743"/>
                    <a:pt x="5545" y="11270"/>
                    <a:pt x="5545" y="10703"/>
                  </a:cubicBezTo>
                  <a:lnTo>
                    <a:pt x="5545" y="8939"/>
                  </a:lnTo>
                  <a:cubicBezTo>
                    <a:pt x="5955" y="8781"/>
                    <a:pt x="6238" y="8435"/>
                    <a:pt x="6238" y="7962"/>
                  </a:cubicBezTo>
                  <a:lnTo>
                    <a:pt x="6238" y="7930"/>
                  </a:lnTo>
                  <a:cubicBezTo>
                    <a:pt x="6238" y="7143"/>
                    <a:pt x="6427" y="6828"/>
                    <a:pt x="6805" y="6229"/>
                  </a:cubicBezTo>
                  <a:cubicBezTo>
                    <a:pt x="7089" y="5788"/>
                    <a:pt x="7593" y="5032"/>
                    <a:pt x="7593" y="3835"/>
                  </a:cubicBezTo>
                  <a:cubicBezTo>
                    <a:pt x="7649" y="1658"/>
                    <a:pt x="5950" y="1"/>
                    <a:pt x="38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80;p45"/>
            <p:cNvSpPr/>
            <p:nvPr/>
          </p:nvSpPr>
          <p:spPr>
            <a:xfrm>
              <a:off x="-107642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40" y="725"/>
                  </a:lnTo>
                  <a:cubicBezTo>
                    <a:pt x="1229" y="725"/>
                    <a:pt x="1386" y="568"/>
                    <a:pt x="1386" y="379"/>
                  </a:cubicBezTo>
                  <a:cubicBezTo>
                    <a:pt x="1386" y="158"/>
                    <a:pt x="122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81;p45"/>
            <p:cNvSpPr/>
            <p:nvPr/>
          </p:nvSpPr>
          <p:spPr>
            <a:xfrm>
              <a:off x="-133397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08" y="725"/>
                  </a:lnTo>
                  <a:cubicBezTo>
                    <a:pt x="1197" y="694"/>
                    <a:pt x="1386" y="536"/>
                    <a:pt x="1386" y="379"/>
                  </a:cubicBezTo>
                  <a:cubicBezTo>
                    <a:pt x="1386" y="158"/>
                    <a:pt x="1197" y="1"/>
                    <a:pt x="10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82;p45"/>
            <p:cNvSpPr/>
            <p:nvPr/>
          </p:nvSpPr>
          <p:spPr>
            <a:xfrm>
              <a:off x="-1093750" y="2383050"/>
              <a:ext cx="35450" cy="26575"/>
            </a:xfrm>
            <a:custGeom>
              <a:avLst/>
              <a:gdLst/>
              <a:ahLst/>
              <a:cxnLst/>
              <a:rect l="l" t="t" r="r" b="b"/>
              <a:pathLst>
                <a:path w="1418" h="1063" extrusionOk="0">
                  <a:moveTo>
                    <a:pt x="992" y="1"/>
                  </a:moveTo>
                  <a:cubicBezTo>
                    <a:pt x="931" y="1"/>
                    <a:pt x="870" y="19"/>
                    <a:pt x="819" y="59"/>
                  </a:cubicBezTo>
                  <a:lnTo>
                    <a:pt x="221" y="406"/>
                  </a:lnTo>
                  <a:cubicBezTo>
                    <a:pt x="63" y="500"/>
                    <a:pt x="0" y="721"/>
                    <a:pt x="95" y="878"/>
                  </a:cubicBezTo>
                  <a:cubicBezTo>
                    <a:pt x="159" y="985"/>
                    <a:pt x="295" y="1063"/>
                    <a:pt x="415" y="1063"/>
                  </a:cubicBezTo>
                  <a:cubicBezTo>
                    <a:pt x="473" y="1063"/>
                    <a:pt x="527" y="1045"/>
                    <a:pt x="567" y="1005"/>
                  </a:cubicBezTo>
                  <a:lnTo>
                    <a:pt x="1166" y="658"/>
                  </a:lnTo>
                  <a:cubicBezTo>
                    <a:pt x="1323" y="563"/>
                    <a:pt x="1418" y="343"/>
                    <a:pt x="1292" y="185"/>
                  </a:cubicBezTo>
                  <a:cubicBezTo>
                    <a:pt x="1249" y="79"/>
                    <a:pt x="1120" y="1"/>
                    <a:pt x="9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83;p45"/>
            <p:cNvSpPr/>
            <p:nvPr/>
          </p:nvSpPr>
          <p:spPr>
            <a:xfrm>
              <a:off x="-1317450" y="2512575"/>
              <a:ext cx="35475" cy="26225"/>
            </a:xfrm>
            <a:custGeom>
              <a:avLst/>
              <a:gdLst/>
              <a:ahLst/>
              <a:cxnLst/>
              <a:rect l="l" t="t" r="r" b="b"/>
              <a:pathLst>
                <a:path w="1419" h="1049" extrusionOk="0">
                  <a:moveTo>
                    <a:pt x="1005" y="1"/>
                  </a:moveTo>
                  <a:cubicBezTo>
                    <a:pt x="944" y="1"/>
                    <a:pt x="880" y="15"/>
                    <a:pt x="820" y="45"/>
                  </a:cubicBezTo>
                  <a:lnTo>
                    <a:pt x="221" y="392"/>
                  </a:lnTo>
                  <a:cubicBezTo>
                    <a:pt x="64" y="486"/>
                    <a:pt x="1" y="707"/>
                    <a:pt x="127" y="864"/>
                  </a:cubicBezTo>
                  <a:cubicBezTo>
                    <a:pt x="169" y="971"/>
                    <a:pt x="299" y="1049"/>
                    <a:pt x="427" y="1049"/>
                  </a:cubicBezTo>
                  <a:cubicBezTo>
                    <a:pt x="488" y="1049"/>
                    <a:pt x="548" y="1031"/>
                    <a:pt x="599" y="990"/>
                  </a:cubicBezTo>
                  <a:lnTo>
                    <a:pt x="1166" y="644"/>
                  </a:lnTo>
                  <a:cubicBezTo>
                    <a:pt x="1324" y="549"/>
                    <a:pt x="1418" y="329"/>
                    <a:pt x="1292" y="171"/>
                  </a:cubicBezTo>
                  <a:cubicBezTo>
                    <a:pt x="1250" y="64"/>
                    <a:pt x="1134" y="1"/>
                    <a:pt x="10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84;p45"/>
            <p:cNvSpPr/>
            <p:nvPr/>
          </p:nvSpPr>
          <p:spPr>
            <a:xfrm>
              <a:off x="-1092975" y="2512575"/>
              <a:ext cx="34675" cy="25525"/>
            </a:xfrm>
            <a:custGeom>
              <a:avLst/>
              <a:gdLst/>
              <a:ahLst/>
              <a:cxnLst/>
              <a:rect l="l" t="t" r="r" b="b"/>
              <a:pathLst>
                <a:path w="1387" h="1021" extrusionOk="0">
                  <a:moveTo>
                    <a:pt x="378" y="1"/>
                  </a:moveTo>
                  <a:cubicBezTo>
                    <a:pt x="264" y="1"/>
                    <a:pt x="149" y="64"/>
                    <a:pt x="64" y="171"/>
                  </a:cubicBezTo>
                  <a:cubicBezTo>
                    <a:pt x="1" y="329"/>
                    <a:pt x="32" y="518"/>
                    <a:pt x="190" y="644"/>
                  </a:cubicBezTo>
                  <a:lnTo>
                    <a:pt x="788" y="990"/>
                  </a:lnTo>
                  <a:cubicBezTo>
                    <a:pt x="838" y="1010"/>
                    <a:pt x="891" y="1021"/>
                    <a:pt x="944" y="1021"/>
                  </a:cubicBezTo>
                  <a:cubicBezTo>
                    <a:pt x="1059" y="1021"/>
                    <a:pt x="1175" y="972"/>
                    <a:pt x="1261" y="864"/>
                  </a:cubicBezTo>
                  <a:cubicBezTo>
                    <a:pt x="1387" y="675"/>
                    <a:pt x="1292" y="486"/>
                    <a:pt x="1135" y="392"/>
                  </a:cubicBezTo>
                  <a:lnTo>
                    <a:pt x="536" y="45"/>
                  </a:lnTo>
                  <a:cubicBezTo>
                    <a:pt x="486" y="15"/>
                    <a:pt x="432"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85;p45"/>
            <p:cNvSpPr/>
            <p:nvPr/>
          </p:nvSpPr>
          <p:spPr>
            <a:xfrm>
              <a:off x="-1316650" y="2383750"/>
              <a:ext cx="34675" cy="25525"/>
            </a:xfrm>
            <a:custGeom>
              <a:avLst/>
              <a:gdLst/>
              <a:ahLst/>
              <a:cxnLst/>
              <a:rect l="l" t="t" r="r" b="b"/>
              <a:pathLst>
                <a:path w="1387" h="1021" extrusionOk="0">
                  <a:moveTo>
                    <a:pt x="405" y="1"/>
                  </a:moveTo>
                  <a:cubicBezTo>
                    <a:pt x="283" y="1"/>
                    <a:pt x="159" y="50"/>
                    <a:pt x="95" y="157"/>
                  </a:cubicBezTo>
                  <a:cubicBezTo>
                    <a:pt x="0" y="315"/>
                    <a:pt x="63" y="504"/>
                    <a:pt x="221" y="630"/>
                  </a:cubicBezTo>
                  <a:lnTo>
                    <a:pt x="788" y="977"/>
                  </a:lnTo>
                  <a:cubicBezTo>
                    <a:pt x="838" y="1007"/>
                    <a:pt x="895" y="1021"/>
                    <a:pt x="953" y="1021"/>
                  </a:cubicBezTo>
                  <a:cubicBezTo>
                    <a:pt x="1074" y="1021"/>
                    <a:pt x="1196" y="958"/>
                    <a:pt x="1260" y="850"/>
                  </a:cubicBezTo>
                  <a:cubicBezTo>
                    <a:pt x="1386" y="693"/>
                    <a:pt x="1292" y="504"/>
                    <a:pt x="1134" y="378"/>
                  </a:cubicBezTo>
                  <a:lnTo>
                    <a:pt x="567" y="31"/>
                  </a:lnTo>
                  <a:cubicBezTo>
                    <a:pt x="517" y="11"/>
                    <a:pt x="461" y="1"/>
                    <a:pt x="4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86;p45"/>
            <p:cNvSpPr/>
            <p:nvPr/>
          </p:nvSpPr>
          <p:spPr>
            <a:xfrm>
              <a:off x="-1239475" y="2401575"/>
              <a:ext cx="102425" cy="153100"/>
            </a:xfrm>
            <a:custGeom>
              <a:avLst/>
              <a:gdLst/>
              <a:ahLst/>
              <a:cxnLst/>
              <a:rect l="l" t="t" r="r" b="b"/>
              <a:pathLst>
                <a:path w="4097" h="6124" extrusionOk="0">
                  <a:moveTo>
                    <a:pt x="1733" y="1492"/>
                  </a:moveTo>
                  <a:lnTo>
                    <a:pt x="1733" y="2343"/>
                  </a:lnTo>
                  <a:cubicBezTo>
                    <a:pt x="1733" y="2500"/>
                    <a:pt x="1796" y="2626"/>
                    <a:pt x="1922" y="2658"/>
                  </a:cubicBezTo>
                  <a:lnTo>
                    <a:pt x="3246" y="3225"/>
                  </a:lnTo>
                  <a:lnTo>
                    <a:pt x="2395" y="4611"/>
                  </a:lnTo>
                  <a:lnTo>
                    <a:pt x="2395" y="3729"/>
                  </a:lnTo>
                  <a:cubicBezTo>
                    <a:pt x="2395" y="3572"/>
                    <a:pt x="2332" y="3445"/>
                    <a:pt x="2206" y="3414"/>
                  </a:cubicBezTo>
                  <a:lnTo>
                    <a:pt x="851" y="2878"/>
                  </a:lnTo>
                  <a:lnTo>
                    <a:pt x="1733" y="1492"/>
                  </a:lnTo>
                  <a:close/>
                  <a:moveTo>
                    <a:pt x="2038" y="0"/>
                  </a:moveTo>
                  <a:cubicBezTo>
                    <a:pt x="1919" y="0"/>
                    <a:pt x="1814" y="47"/>
                    <a:pt x="1765" y="169"/>
                  </a:cubicBezTo>
                  <a:lnTo>
                    <a:pt x="64" y="2941"/>
                  </a:lnTo>
                  <a:cubicBezTo>
                    <a:pt x="32" y="3004"/>
                    <a:pt x="1" y="3130"/>
                    <a:pt x="32" y="3225"/>
                  </a:cubicBezTo>
                  <a:cubicBezTo>
                    <a:pt x="64" y="3288"/>
                    <a:pt x="158" y="3382"/>
                    <a:pt x="221" y="3414"/>
                  </a:cubicBezTo>
                  <a:lnTo>
                    <a:pt x="1733" y="4013"/>
                  </a:lnTo>
                  <a:lnTo>
                    <a:pt x="1733" y="5808"/>
                  </a:lnTo>
                  <a:cubicBezTo>
                    <a:pt x="1733" y="5966"/>
                    <a:pt x="1859" y="6092"/>
                    <a:pt x="1954" y="6123"/>
                  </a:cubicBezTo>
                  <a:lnTo>
                    <a:pt x="2049" y="6123"/>
                  </a:lnTo>
                  <a:cubicBezTo>
                    <a:pt x="2143" y="6123"/>
                    <a:pt x="2269" y="6092"/>
                    <a:pt x="2301" y="5966"/>
                  </a:cubicBezTo>
                  <a:lnTo>
                    <a:pt x="4002" y="3225"/>
                  </a:lnTo>
                  <a:cubicBezTo>
                    <a:pt x="4033" y="3130"/>
                    <a:pt x="4096" y="3004"/>
                    <a:pt x="4033" y="2941"/>
                  </a:cubicBezTo>
                  <a:cubicBezTo>
                    <a:pt x="4033" y="2878"/>
                    <a:pt x="3970" y="2784"/>
                    <a:pt x="3907" y="2752"/>
                  </a:cubicBezTo>
                  <a:lnTo>
                    <a:pt x="2395" y="2154"/>
                  </a:lnTo>
                  <a:lnTo>
                    <a:pt x="2395" y="358"/>
                  </a:lnTo>
                  <a:cubicBezTo>
                    <a:pt x="2395" y="169"/>
                    <a:pt x="2269" y="74"/>
                    <a:pt x="2143" y="11"/>
                  </a:cubicBezTo>
                  <a:cubicBezTo>
                    <a:pt x="2108" y="4"/>
                    <a:pt x="2072" y="0"/>
                    <a:pt x="20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78;p16">
            <a:extLst>
              <a:ext uri="{FF2B5EF4-FFF2-40B4-BE49-F238E27FC236}">
                <a16:creationId xmlns:a16="http://schemas.microsoft.com/office/drawing/2014/main" id="{7364BE0B-E138-46DC-83A2-5CF5CB5FFB4C}"/>
              </a:ext>
            </a:extLst>
          </p:cNvPr>
          <p:cNvSpPr txBox="1"/>
          <p:nvPr/>
        </p:nvSpPr>
        <p:spPr>
          <a:xfrm>
            <a:off x="338690" y="1056739"/>
            <a:ext cx="1773900" cy="16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cs-CZ" sz="2800" dirty="0" err="1">
                <a:solidFill>
                  <a:schemeClr val="accent3"/>
                </a:solidFill>
                <a:latin typeface="Fira Sans Extra Condensed Medium"/>
                <a:ea typeface="Fira Sans Extra Condensed Medium"/>
                <a:cs typeface="Fira Sans Extra Condensed Medium"/>
                <a:sym typeface="Fira Sans Extra Condensed Medium"/>
              </a:rPr>
              <a:t>Year</a:t>
            </a:r>
            <a:r>
              <a:rPr lang="cs-CZ" sz="2800" dirty="0">
                <a:solidFill>
                  <a:schemeClr val="accent3"/>
                </a:solidFill>
                <a:latin typeface="Fira Sans Extra Condensed Medium"/>
                <a:ea typeface="Fira Sans Extra Condensed Medium"/>
                <a:cs typeface="Fira Sans Extra Condensed Medium"/>
                <a:sym typeface="Fira Sans Extra Condensed Medium"/>
              </a:rPr>
              <a:t> 2</a:t>
            </a:r>
          </a:p>
        </p:txBody>
      </p:sp>
      <p:grpSp>
        <p:nvGrpSpPr>
          <p:cNvPr id="40" name="Google Shape;91;p16">
            <a:extLst>
              <a:ext uri="{FF2B5EF4-FFF2-40B4-BE49-F238E27FC236}">
                <a16:creationId xmlns:a16="http://schemas.microsoft.com/office/drawing/2014/main" id="{BBF88EEF-177F-40C6-B081-85F8681DADEA}"/>
              </a:ext>
            </a:extLst>
          </p:cNvPr>
          <p:cNvGrpSpPr/>
          <p:nvPr/>
        </p:nvGrpSpPr>
        <p:grpSpPr>
          <a:xfrm>
            <a:off x="338690" y="146913"/>
            <a:ext cx="8288553" cy="811232"/>
            <a:chOff x="427675" y="2363506"/>
            <a:chExt cx="8288553" cy="811232"/>
          </a:xfrm>
        </p:grpSpPr>
        <p:sp>
          <p:nvSpPr>
            <p:cNvPr id="41" name="Google Shape;92;p16">
              <a:extLst>
                <a:ext uri="{FF2B5EF4-FFF2-40B4-BE49-F238E27FC236}">
                  <a16:creationId xmlns:a16="http://schemas.microsoft.com/office/drawing/2014/main" id="{72BD8C52-24FE-45D7-9524-9147B21B39A3}"/>
                </a:ext>
              </a:extLst>
            </p:cNvPr>
            <p:cNvSpPr/>
            <p:nvPr/>
          </p:nvSpPr>
          <p:spPr>
            <a:xfrm>
              <a:off x="427675" y="2430759"/>
              <a:ext cx="8288553" cy="675995"/>
            </a:xfrm>
            <a:custGeom>
              <a:avLst/>
              <a:gdLst/>
              <a:ahLst/>
              <a:cxnLst/>
              <a:rect l="l" t="t" r="r" b="b"/>
              <a:pathLst>
                <a:path w="108188" h="12212" extrusionOk="0">
                  <a:moveTo>
                    <a:pt x="107422" y="9070"/>
                  </a:moveTo>
                  <a:cubicBezTo>
                    <a:pt x="105362" y="8146"/>
                    <a:pt x="103805" y="6799"/>
                    <a:pt x="102155" y="5360"/>
                  </a:cubicBezTo>
                  <a:cubicBezTo>
                    <a:pt x="99118" y="2720"/>
                    <a:pt x="95976" y="0"/>
                    <a:pt x="89705" y="0"/>
                  </a:cubicBezTo>
                  <a:cubicBezTo>
                    <a:pt x="83435" y="0"/>
                    <a:pt x="80293" y="2733"/>
                    <a:pt x="77243" y="5360"/>
                  </a:cubicBezTo>
                  <a:cubicBezTo>
                    <a:pt x="74352" y="7868"/>
                    <a:pt x="71619" y="10231"/>
                    <a:pt x="66088" y="10231"/>
                  </a:cubicBezTo>
                  <a:cubicBezTo>
                    <a:pt x="60556" y="10231"/>
                    <a:pt x="57837" y="7868"/>
                    <a:pt x="54932" y="5360"/>
                  </a:cubicBezTo>
                  <a:cubicBezTo>
                    <a:pt x="51896" y="2720"/>
                    <a:pt x="48754" y="0"/>
                    <a:pt x="42483" y="0"/>
                  </a:cubicBezTo>
                  <a:cubicBezTo>
                    <a:pt x="36212" y="0"/>
                    <a:pt x="33070" y="2720"/>
                    <a:pt x="30034" y="5360"/>
                  </a:cubicBezTo>
                  <a:cubicBezTo>
                    <a:pt x="27143" y="7868"/>
                    <a:pt x="24410" y="10231"/>
                    <a:pt x="18879" y="10231"/>
                  </a:cubicBezTo>
                  <a:cubicBezTo>
                    <a:pt x="13347" y="10231"/>
                    <a:pt x="10614" y="7868"/>
                    <a:pt x="7723" y="5360"/>
                  </a:cubicBezTo>
                  <a:cubicBezTo>
                    <a:pt x="6033" y="3895"/>
                    <a:pt x="4291" y="2390"/>
                    <a:pt x="1967" y="1347"/>
                  </a:cubicBezTo>
                  <a:cubicBezTo>
                    <a:pt x="779" y="845"/>
                    <a:pt x="0" y="2588"/>
                    <a:pt x="1149" y="3142"/>
                  </a:cubicBezTo>
                  <a:cubicBezTo>
                    <a:pt x="3208" y="4066"/>
                    <a:pt x="4766" y="5426"/>
                    <a:pt x="6416" y="6852"/>
                  </a:cubicBezTo>
                  <a:cubicBezTo>
                    <a:pt x="9466" y="9492"/>
                    <a:pt x="12608" y="12212"/>
                    <a:pt x="18879" y="12212"/>
                  </a:cubicBezTo>
                  <a:cubicBezTo>
                    <a:pt x="25149" y="12212"/>
                    <a:pt x="28278" y="9492"/>
                    <a:pt x="31328" y="6852"/>
                  </a:cubicBezTo>
                  <a:cubicBezTo>
                    <a:pt x="34219" y="4344"/>
                    <a:pt x="36952" y="1980"/>
                    <a:pt x="42483" y="1980"/>
                  </a:cubicBezTo>
                  <a:cubicBezTo>
                    <a:pt x="48015" y="1980"/>
                    <a:pt x="50747" y="4344"/>
                    <a:pt x="53639" y="6852"/>
                  </a:cubicBezTo>
                  <a:cubicBezTo>
                    <a:pt x="56675" y="9492"/>
                    <a:pt x="59817" y="12212"/>
                    <a:pt x="66088" y="12212"/>
                  </a:cubicBezTo>
                  <a:cubicBezTo>
                    <a:pt x="72358" y="12212"/>
                    <a:pt x="75500" y="9492"/>
                    <a:pt x="78550" y="6852"/>
                  </a:cubicBezTo>
                  <a:cubicBezTo>
                    <a:pt x="81441" y="4344"/>
                    <a:pt x="84174" y="1980"/>
                    <a:pt x="89705" y="1980"/>
                  </a:cubicBezTo>
                  <a:cubicBezTo>
                    <a:pt x="95237" y="1980"/>
                    <a:pt x="97970" y="4344"/>
                    <a:pt x="100861" y="6852"/>
                  </a:cubicBezTo>
                  <a:cubicBezTo>
                    <a:pt x="102551" y="8317"/>
                    <a:pt x="104293" y="9822"/>
                    <a:pt x="106617" y="10878"/>
                  </a:cubicBezTo>
                  <a:cubicBezTo>
                    <a:pt x="107118" y="11129"/>
                    <a:pt x="107726" y="10905"/>
                    <a:pt x="107950" y="10390"/>
                  </a:cubicBezTo>
                  <a:cubicBezTo>
                    <a:pt x="108188" y="9875"/>
                    <a:pt x="107950" y="9281"/>
                    <a:pt x="107422" y="9070"/>
                  </a:cubicBezTo>
                  <a:close/>
                </a:path>
              </a:pathLst>
            </a:custGeom>
            <a:gradFill>
              <a:gsLst>
                <a:gs pos="0">
                  <a:schemeClr val="accent1"/>
                </a:gs>
                <a:gs pos="17000">
                  <a:schemeClr val="accent2"/>
                </a:gs>
                <a:gs pos="37000">
                  <a:schemeClr val="accent3"/>
                </a:gs>
                <a:gs pos="60000">
                  <a:schemeClr val="accent4"/>
                </a:gs>
                <a:gs pos="8400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93;p16">
              <a:extLst>
                <a:ext uri="{FF2B5EF4-FFF2-40B4-BE49-F238E27FC236}">
                  <a16:creationId xmlns:a16="http://schemas.microsoft.com/office/drawing/2014/main" id="{068C529F-7078-4920-9EAF-0BCBF789C6F9}"/>
                </a:ext>
              </a:extLst>
            </p:cNvPr>
            <p:cNvGrpSpPr/>
            <p:nvPr/>
          </p:nvGrpSpPr>
          <p:grpSpPr>
            <a:xfrm>
              <a:off x="1708067" y="2929847"/>
              <a:ext cx="245610" cy="244891"/>
              <a:chOff x="1177442" y="2884512"/>
              <a:chExt cx="245610" cy="244891"/>
            </a:xfrm>
          </p:grpSpPr>
          <p:sp>
            <p:nvSpPr>
              <p:cNvPr id="52" name="Google Shape;94;p16">
                <a:extLst>
                  <a:ext uri="{FF2B5EF4-FFF2-40B4-BE49-F238E27FC236}">
                    <a16:creationId xmlns:a16="http://schemas.microsoft.com/office/drawing/2014/main" id="{5D0A19B9-0D39-4359-80E5-652D0BCFA13B}"/>
                  </a:ext>
                </a:extLst>
              </p:cNvPr>
              <p:cNvSpPr/>
              <p:nvPr/>
            </p:nvSpPr>
            <p:spPr>
              <a:xfrm>
                <a:off x="1177442" y="2884512"/>
                <a:ext cx="245610" cy="244891"/>
              </a:xfrm>
              <a:custGeom>
                <a:avLst/>
                <a:gdLst/>
                <a:ahLst/>
                <a:cxnLst/>
                <a:rect l="l" t="t" r="r" b="b"/>
                <a:pathLst>
                  <a:path w="4437" h="4424" extrusionOk="0">
                    <a:moveTo>
                      <a:pt x="2219" y="1"/>
                    </a:moveTo>
                    <a:cubicBezTo>
                      <a:pt x="991" y="1"/>
                      <a:pt x="1" y="991"/>
                      <a:pt x="1" y="2206"/>
                    </a:cubicBezTo>
                    <a:cubicBezTo>
                      <a:pt x="1" y="3433"/>
                      <a:pt x="991" y="4423"/>
                      <a:pt x="2219" y="4423"/>
                    </a:cubicBezTo>
                    <a:cubicBezTo>
                      <a:pt x="3447" y="4423"/>
                      <a:pt x="4437" y="3433"/>
                      <a:pt x="4437" y="2206"/>
                    </a:cubicBezTo>
                    <a:cubicBezTo>
                      <a:pt x="4437" y="991"/>
                      <a:pt x="3447" y="1"/>
                      <a:pt x="2219"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5;p16">
                <a:extLst>
                  <a:ext uri="{FF2B5EF4-FFF2-40B4-BE49-F238E27FC236}">
                    <a16:creationId xmlns:a16="http://schemas.microsoft.com/office/drawing/2014/main" id="{9E269BF7-D492-4BEE-BEDE-8AF8542CB1AE}"/>
                  </a:ext>
                </a:extLst>
              </p:cNvPr>
              <p:cNvSpPr/>
              <p:nvPr/>
            </p:nvSpPr>
            <p:spPr>
              <a:xfrm>
                <a:off x="1234458" y="2940809"/>
                <a:ext cx="131579" cy="131579"/>
              </a:xfrm>
              <a:custGeom>
                <a:avLst/>
                <a:gdLst/>
                <a:ahLst/>
                <a:cxnLst/>
                <a:rect l="l" t="t" r="r" b="b"/>
                <a:pathLst>
                  <a:path w="2377" h="2377" extrusionOk="0">
                    <a:moveTo>
                      <a:pt x="2377" y="1189"/>
                    </a:moveTo>
                    <a:cubicBezTo>
                      <a:pt x="2377" y="1849"/>
                      <a:pt x="1849" y="2377"/>
                      <a:pt x="1189" y="2377"/>
                    </a:cubicBezTo>
                    <a:cubicBezTo>
                      <a:pt x="529" y="2377"/>
                      <a:pt x="1" y="1849"/>
                      <a:pt x="1" y="1189"/>
                    </a:cubicBezTo>
                    <a:cubicBezTo>
                      <a:pt x="1" y="529"/>
                      <a:pt x="529" y="0"/>
                      <a:pt x="1189" y="0"/>
                    </a:cubicBezTo>
                    <a:cubicBezTo>
                      <a:pt x="1849" y="0"/>
                      <a:pt x="2377" y="529"/>
                      <a:pt x="2377" y="118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96;p16">
              <a:extLst>
                <a:ext uri="{FF2B5EF4-FFF2-40B4-BE49-F238E27FC236}">
                  <a16:creationId xmlns:a16="http://schemas.microsoft.com/office/drawing/2014/main" id="{11867BE1-893B-44B0-8317-B5698A82BCCD}"/>
                </a:ext>
              </a:extLst>
            </p:cNvPr>
            <p:cNvGrpSpPr/>
            <p:nvPr/>
          </p:nvGrpSpPr>
          <p:grpSpPr>
            <a:xfrm>
              <a:off x="3551407" y="2363506"/>
              <a:ext cx="245610" cy="244891"/>
              <a:chOff x="3804994" y="2454571"/>
              <a:chExt cx="245610" cy="244891"/>
            </a:xfrm>
          </p:grpSpPr>
          <p:sp>
            <p:nvSpPr>
              <p:cNvPr id="50" name="Google Shape;97;p16">
                <a:extLst>
                  <a:ext uri="{FF2B5EF4-FFF2-40B4-BE49-F238E27FC236}">
                    <a16:creationId xmlns:a16="http://schemas.microsoft.com/office/drawing/2014/main" id="{8A03C307-1B92-42C7-B771-4B4A07E43C38}"/>
                  </a:ext>
                </a:extLst>
              </p:cNvPr>
              <p:cNvSpPr/>
              <p:nvPr/>
            </p:nvSpPr>
            <p:spPr>
              <a:xfrm>
                <a:off x="3804994" y="2454571"/>
                <a:ext cx="245610" cy="244891"/>
              </a:xfrm>
              <a:custGeom>
                <a:avLst/>
                <a:gdLst/>
                <a:ahLst/>
                <a:cxnLst/>
                <a:rect l="l" t="t" r="r" b="b"/>
                <a:pathLst>
                  <a:path w="4437" h="4424" extrusionOk="0">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8;p16">
                <a:extLst>
                  <a:ext uri="{FF2B5EF4-FFF2-40B4-BE49-F238E27FC236}">
                    <a16:creationId xmlns:a16="http://schemas.microsoft.com/office/drawing/2014/main" id="{0DF0AC95-AB99-403F-A50D-AE8192302206}"/>
                  </a:ext>
                </a:extLst>
              </p:cNvPr>
              <p:cNvSpPr/>
              <p:nvPr/>
            </p:nvSpPr>
            <p:spPr>
              <a:xfrm>
                <a:off x="3862010" y="2510868"/>
                <a:ext cx="131579" cy="131579"/>
              </a:xfrm>
              <a:custGeom>
                <a:avLst/>
                <a:gdLst/>
                <a:ahLst/>
                <a:cxnLst/>
                <a:rect l="l" t="t" r="r" b="b"/>
                <a:pathLst>
                  <a:path w="2377" h="2377" extrusionOk="0">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99;p16">
              <a:extLst>
                <a:ext uri="{FF2B5EF4-FFF2-40B4-BE49-F238E27FC236}">
                  <a16:creationId xmlns:a16="http://schemas.microsoft.com/office/drawing/2014/main" id="{07911BE9-D674-4DA8-B554-A5F888451DEA}"/>
                </a:ext>
              </a:extLst>
            </p:cNvPr>
            <p:cNvGrpSpPr/>
            <p:nvPr/>
          </p:nvGrpSpPr>
          <p:grpSpPr>
            <a:xfrm>
              <a:off x="5394746" y="2929847"/>
              <a:ext cx="244891" cy="244891"/>
              <a:chOff x="5112380" y="3020912"/>
              <a:chExt cx="244891" cy="244891"/>
            </a:xfrm>
          </p:grpSpPr>
          <p:sp>
            <p:nvSpPr>
              <p:cNvPr id="48" name="Google Shape;100;p16">
                <a:extLst>
                  <a:ext uri="{FF2B5EF4-FFF2-40B4-BE49-F238E27FC236}">
                    <a16:creationId xmlns:a16="http://schemas.microsoft.com/office/drawing/2014/main" id="{45E188FB-AAE2-407C-AFFF-F7BF34B05475}"/>
                  </a:ext>
                </a:extLst>
              </p:cNvPr>
              <p:cNvSpPr/>
              <p:nvPr/>
            </p:nvSpPr>
            <p:spPr>
              <a:xfrm>
                <a:off x="5112380" y="3020912"/>
                <a:ext cx="244891" cy="244891"/>
              </a:xfrm>
              <a:custGeom>
                <a:avLst/>
                <a:gdLst/>
                <a:ahLst/>
                <a:cxnLst/>
                <a:rect l="l" t="t" r="r" b="b"/>
                <a:pathLst>
                  <a:path w="4424" h="4424" extrusionOk="0">
                    <a:moveTo>
                      <a:pt x="2218" y="1"/>
                    </a:moveTo>
                    <a:cubicBezTo>
                      <a:pt x="991" y="1"/>
                      <a:pt x="1" y="991"/>
                      <a:pt x="1" y="2206"/>
                    </a:cubicBezTo>
                    <a:cubicBezTo>
                      <a:pt x="1" y="3433"/>
                      <a:pt x="991" y="4423"/>
                      <a:pt x="2218" y="4423"/>
                    </a:cubicBezTo>
                    <a:cubicBezTo>
                      <a:pt x="3433" y="4423"/>
                      <a:pt x="4423" y="3433"/>
                      <a:pt x="4423" y="2206"/>
                    </a:cubicBezTo>
                    <a:cubicBezTo>
                      <a:pt x="4423" y="991"/>
                      <a:pt x="3433" y="1"/>
                      <a:pt x="2218"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1;p16">
                <a:extLst>
                  <a:ext uri="{FF2B5EF4-FFF2-40B4-BE49-F238E27FC236}">
                    <a16:creationId xmlns:a16="http://schemas.microsoft.com/office/drawing/2014/main" id="{7C4F76CD-60AF-421F-BD08-3E4BB32C3CB5}"/>
                  </a:ext>
                </a:extLst>
              </p:cNvPr>
              <p:cNvSpPr/>
              <p:nvPr/>
            </p:nvSpPr>
            <p:spPr>
              <a:xfrm>
                <a:off x="5169396" y="3077209"/>
                <a:ext cx="130859" cy="131579"/>
              </a:xfrm>
              <a:custGeom>
                <a:avLst/>
                <a:gdLst/>
                <a:ahLst/>
                <a:cxnLst/>
                <a:rect l="l" t="t" r="r" b="b"/>
                <a:pathLst>
                  <a:path w="2364" h="2377" extrusionOk="0">
                    <a:moveTo>
                      <a:pt x="2363" y="1189"/>
                    </a:moveTo>
                    <a:cubicBezTo>
                      <a:pt x="2363" y="1849"/>
                      <a:pt x="1835" y="2377"/>
                      <a:pt x="1188" y="2377"/>
                    </a:cubicBezTo>
                    <a:cubicBezTo>
                      <a:pt x="528" y="2377"/>
                      <a:pt x="0" y="1849"/>
                      <a:pt x="0" y="1189"/>
                    </a:cubicBezTo>
                    <a:cubicBezTo>
                      <a:pt x="0" y="529"/>
                      <a:pt x="528" y="0"/>
                      <a:pt x="1188" y="0"/>
                    </a:cubicBezTo>
                    <a:cubicBezTo>
                      <a:pt x="1835" y="0"/>
                      <a:pt x="2363" y="529"/>
                      <a:pt x="2363" y="1189"/>
                    </a:cubicBezTo>
                    <a:close/>
                  </a:path>
                </a:pathLst>
              </a:custGeom>
              <a:gradFill>
                <a:gsLst>
                  <a:gs pos="0">
                    <a:schemeClr val="accent3"/>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02;p16">
              <a:extLst>
                <a:ext uri="{FF2B5EF4-FFF2-40B4-BE49-F238E27FC236}">
                  <a16:creationId xmlns:a16="http://schemas.microsoft.com/office/drawing/2014/main" id="{675C94A1-4519-428A-B591-55571998F6FE}"/>
                </a:ext>
              </a:extLst>
            </p:cNvPr>
            <p:cNvGrpSpPr/>
            <p:nvPr/>
          </p:nvGrpSpPr>
          <p:grpSpPr>
            <a:xfrm>
              <a:off x="7237366" y="2363506"/>
              <a:ext cx="244835" cy="244891"/>
              <a:chOff x="7723466" y="2521821"/>
              <a:chExt cx="244835" cy="244891"/>
            </a:xfrm>
          </p:grpSpPr>
          <p:sp>
            <p:nvSpPr>
              <p:cNvPr id="46" name="Google Shape;103;p16">
                <a:extLst>
                  <a:ext uri="{FF2B5EF4-FFF2-40B4-BE49-F238E27FC236}">
                    <a16:creationId xmlns:a16="http://schemas.microsoft.com/office/drawing/2014/main" id="{D9A087D8-BEF2-46DF-B6F1-D5EE3D59C7DF}"/>
                  </a:ext>
                </a:extLst>
              </p:cNvPr>
              <p:cNvSpPr/>
              <p:nvPr/>
            </p:nvSpPr>
            <p:spPr>
              <a:xfrm>
                <a:off x="7723466" y="2521821"/>
                <a:ext cx="244835" cy="244891"/>
              </a:xfrm>
              <a:custGeom>
                <a:avLst/>
                <a:gdLst/>
                <a:ahLst/>
                <a:cxnLst/>
                <a:rect l="l" t="t" r="r" b="b"/>
                <a:pathLst>
                  <a:path w="4423" h="4424" extrusionOk="0">
                    <a:moveTo>
                      <a:pt x="2205" y="1"/>
                    </a:moveTo>
                    <a:cubicBezTo>
                      <a:pt x="990" y="1"/>
                      <a:pt x="0" y="991"/>
                      <a:pt x="0" y="2205"/>
                    </a:cubicBezTo>
                    <a:cubicBezTo>
                      <a:pt x="0" y="3433"/>
                      <a:pt x="990" y="4423"/>
                      <a:pt x="2205" y="4423"/>
                    </a:cubicBezTo>
                    <a:cubicBezTo>
                      <a:pt x="3433" y="4423"/>
                      <a:pt x="4423" y="3433"/>
                      <a:pt x="4423" y="2205"/>
                    </a:cubicBezTo>
                    <a:cubicBezTo>
                      <a:pt x="4423" y="991"/>
                      <a:pt x="3433" y="1"/>
                      <a:pt x="2205"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4;p16">
                <a:extLst>
                  <a:ext uri="{FF2B5EF4-FFF2-40B4-BE49-F238E27FC236}">
                    <a16:creationId xmlns:a16="http://schemas.microsoft.com/office/drawing/2014/main" id="{B1152390-3CFF-4929-9C89-B7B00356676B}"/>
                  </a:ext>
                </a:extLst>
              </p:cNvPr>
              <p:cNvSpPr/>
              <p:nvPr/>
            </p:nvSpPr>
            <p:spPr>
              <a:xfrm>
                <a:off x="7780482" y="2578118"/>
                <a:ext cx="130859" cy="131579"/>
              </a:xfrm>
              <a:custGeom>
                <a:avLst/>
                <a:gdLst/>
                <a:ahLst/>
                <a:cxnLst/>
                <a:rect l="l" t="t" r="r" b="b"/>
                <a:pathLst>
                  <a:path w="2364" h="2377" extrusionOk="0">
                    <a:moveTo>
                      <a:pt x="2363" y="1188"/>
                    </a:moveTo>
                    <a:cubicBezTo>
                      <a:pt x="2363" y="1848"/>
                      <a:pt x="1835" y="2376"/>
                      <a:pt x="1175" y="2376"/>
                    </a:cubicBezTo>
                    <a:cubicBezTo>
                      <a:pt x="528" y="2376"/>
                      <a:pt x="0" y="1848"/>
                      <a:pt x="0" y="1188"/>
                    </a:cubicBezTo>
                    <a:cubicBezTo>
                      <a:pt x="0" y="528"/>
                      <a:pt x="528" y="0"/>
                      <a:pt x="1175" y="0"/>
                    </a:cubicBezTo>
                    <a:cubicBezTo>
                      <a:pt x="1835" y="0"/>
                      <a:pt x="2363" y="528"/>
                      <a:pt x="2363" y="1188"/>
                    </a:cubicBezTo>
                    <a:close/>
                  </a:path>
                </a:pathLst>
              </a:custGeom>
              <a:gradFill>
                <a:gsLst>
                  <a:gs pos="0">
                    <a:schemeClr val="accent4"/>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 name="Group 53">
            <a:extLst>
              <a:ext uri="{FF2B5EF4-FFF2-40B4-BE49-F238E27FC236}">
                <a16:creationId xmlns:a16="http://schemas.microsoft.com/office/drawing/2014/main" id="{BE3783AA-0042-4641-B47A-5DE24F420EC3}"/>
              </a:ext>
            </a:extLst>
          </p:cNvPr>
          <p:cNvGrpSpPr/>
          <p:nvPr/>
        </p:nvGrpSpPr>
        <p:grpSpPr>
          <a:xfrm>
            <a:off x="3314481" y="507685"/>
            <a:ext cx="523759" cy="523732"/>
            <a:chOff x="3184273" y="498263"/>
            <a:chExt cx="591314" cy="591283"/>
          </a:xfrm>
        </p:grpSpPr>
        <p:grpSp>
          <p:nvGrpSpPr>
            <p:cNvPr id="55" name="Google Shape;105;p16">
              <a:extLst>
                <a:ext uri="{FF2B5EF4-FFF2-40B4-BE49-F238E27FC236}">
                  <a16:creationId xmlns:a16="http://schemas.microsoft.com/office/drawing/2014/main" id="{87FE7E3D-8A90-47E6-8A78-99B8A9A22466}"/>
                </a:ext>
              </a:extLst>
            </p:cNvPr>
            <p:cNvGrpSpPr/>
            <p:nvPr/>
          </p:nvGrpSpPr>
          <p:grpSpPr>
            <a:xfrm>
              <a:off x="3184273" y="498263"/>
              <a:ext cx="591314" cy="591283"/>
              <a:chOff x="3142726" y="2821738"/>
              <a:chExt cx="1063370" cy="1063314"/>
            </a:xfrm>
          </p:grpSpPr>
          <p:sp>
            <p:nvSpPr>
              <p:cNvPr id="61" name="Google Shape;106;p16">
                <a:extLst>
                  <a:ext uri="{FF2B5EF4-FFF2-40B4-BE49-F238E27FC236}">
                    <a16:creationId xmlns:a16="http://schemas.microsoft.com/office/drawing/2014/main" id="{DB39D322-FBBA-416D-A345-B588CC35EB87}"/>
                  </a:ext>
                </a:extLst>
              </p:cNvPr>
              <p:cNvSpPr/>
              <p:nvPr/>
            </p:nvSpPr>
            <p:spPr>
              <a:xfrm>
                <a:off x="3142726" y="2821738"/>
                <a:ext cx="1063370" cy="1063314"/>
              </a:xfrm>
              <a:custGeom>
                <a:avLst/>
                <a:gdLst/>
                <a:ahLst/>
                <a:cxnLst/>
                <a:rect l="l" t="t" r="r" b="b"/>
                <a:pathLst>
                  <a:path w="19210" h="19209" extrusionOk="0">
                    <a:moveTo>
                      <a:pt x="19209" y="9598"/>
                    </a:moveTo>
                    <a:cubicBezTo>
                      <a:pt x="19209" y="14905"/>
                      <a:pt x="14919" y="19209"/>
                      <a:pt x="9612" y="19209"/>
                    </a:cubicBezTo>
                    <a:cubicBezTo>
                      <a:pt x="4305" y="19209"/>
                      <a:pt x="1" y="14905"/>
                      <a:pt x="1" y="9598"/>
                    </a:cubicBezTo>
                    <a:cubicBezTo>
                      <a:pt x="1" y="4291"/>
                      <a:pt x="4305" y="0"/>
                      <a:pt x="9612" y="0"/>
                    </a:cubicBezTo>
                    <a:cubicBezTo>
                      <a:pt x="14919" y="0"/>
                      <a:pt x="19209" y="4291"/>
                      <a:pt x="19209" y="9598"/>
                    </a:cubicBezTo>
                    <a:close/>
                  </a:path>
                </a:pathLst>
              </a:custGeom>
              <a:gradFill>
                <a:gsLst>
                  <a:gs pos="0">
                    <a:schemeClr val="accent2"/>
                  </a:gs>
                  <a:gs pos="100000">
                    <a:schemeClr val="accent3"/>
                  </a:gs>
                </a:gsLst>
                <a:lin ang="0" scaled="0"/>
              </a:gra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p16">
                <a:extLst>
                  <a:ext uri="{FF2B5EF4-FFF2-40B4-BE49-F238E27FC236}">
                    <a16:creationId xmlns:a16="http://schemas.microsoft.com/office/drawing/2014/main" id="{BFCFDF95-0037-4240-9E5A-097FB414EBEF}"/>
                  </a:ext>
                </a:extLst>
              </p:cNvPr>
              <p:cNvSpPr/>
              <p:nvPr/>
            </p:nvSpPr>
            <p:spPr>
              <a:xfrm>
                <a:off x="3216570" y="2894807"/>
                <a:ext cx="916457" cy="916457"/>
              </a:xfrm>
              <a:custGeom>
                <a:avLst/>
                <a:gdLst/>
                <a:ahLst/>
                <a:cxnLst/>
                <a:rect l="l" t="t" r="r" b="b"/>
                <a:pathLst>
                  <a:path w="16556" h="16556" extrusionOk="0">
                    <a:moveTo>
                      <a:pt x="8278" y="0"/>
                    </a:moveTo>
                    <a:cubicBezTo>
                      <a:pt x="3710" y="0"/>
                      <a:pt x="0" y="3710"/>
                      <a:pt x="0" y="8278"/>
                    </a:cubicBezTo>
                    <a:cubicBezTo>
                      <a:pt x="0" y="12845"/>
                      <a:pt x="3710" y="16555"/>
                      <a:pt x="8278" y="16555"/>
                    </a:cubicBezTo>
                    <a:cubicBezTo>
                      <a:pt x="12846" y="16555"/>
                      <a:pt x="16555" y="12845"/>
                      <a:pt x="16555" y="8278"/>
                    </a:cubicBezTo>
                    <a:cubicBezTo>
                      <a:pt x="16555" y="3710"/>
                      <a:pt x="12846" y="0"/>
                      <a:pt x="8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796;p27">
              <a:extLst>
                <a:ext uri="{FF2B5EF4-FFF2-40B4-BE49-F238E27FC236}">
                  <a16:creationId xmlns:a16="http://schemas.microsoft.com/office/drawing/2014/main" id="{22D8ED20-0654-410F-9767-F042DE1D351C}"/>
                </a:ext>
              </a:extLst>
            </p:cNvPr>
            <p:cNvGrpSpPr/>
            <p:nvPr/>
          </p:nvGrpSpPr>
          <p:grpSpPr>
            <a:xfrm>
              <a:off x="3345000" y="652964"/>
              <a:ext cx="292932" cy="271189"/>
              <a:chOff x="-59889100" y="1945025"/>
              <a:chExt cx="317425" cy="301975"/>
            </a:xfrm>
            <a:solidFill>
              <a:schemeClr val="accent2"/>
            </a:solidFill>
          </p:grpSpPr>
          <p:sp>
            <p:nvSpPr>
              <p:cNvPr id="57" name="Google Shape;797;p27">
                <a:extLst>
                  <a:ext uri="{FF2B5EF4-FFF2-40B4-BE49-F238E27FC236}">
                    <a16:creationId xmlns:a16="http://schemas.microsoft.com/office/drawing/2014/main" id="{D4EC00B1-B0A0-4F83-8E65-493FE58A0F45}"/>
                  </a:ext>
                </a:extLst>
              </p:cNvPr>
              <p:cNvSpPr/>
              <p:nvPr/>
            </p:nvSpPr>
            <p:spPr>
              <a:xfrm>
                <a:off x="-59845000" y="2074200"/>
                <a:ext cx="63025" cy="61450"/>
              </a:xfrm>
              <a:custGeom>
                <a:avLst/>
                <a:gdLst/>
                <a:ahLst/>
                <a:cxnLst/>
                <a:rect l="l" t="t" r="r" b="b"/>
                <a:pathLst>
                  <a:path w="2521" h="2458" extrusionOk="0">
                    <a:moveTo>
                      <a:pt x="1702" y="788"/>
                    </a:moveTo>
                    <a:lnTo>
                      <a:pt x="1702" y="1639"/>
                    </a:lnTo>
                    <a:lnTo>
                      <a:pt x="883" y="1639"/>
                    </a:lnTo>
                    <a:lnTo>
                      <a:pt x="883" y="788"/>
                    </a:lnTo>
                    <a:close/>
                    <a:moveTo>
                      <a:pt x="442" y="0"/>
                    </a:moveTo>
                    <a:cubicBezTo>
                      <a:pt x="190" y="0"/>
                      <a:pt x="1" y="190"/>
                      <a:pt x="1" y="410"/>
                    </a:cubicBezTo>
                    <a:lnTo>
                      <a:pt x="1" y="2048"/>
                    </a:lnTo>
                    <a:cubicBezTo>
                      <a:pt x="1" y="2300"/>
                      <a:pt x="190" y="2458"/>
                      <a:pt x="442" y="2458"/>
                    </a:cubicBezTo>
                    <a:lnTo>
                      <a:pt x="2080" y="2458"/>
                    </a:lnTo>
                    <a:cubicBezTo>
                      <a:pt x="2332" y="2458"/>
                      <a:pt x="2521" y="2237"/>
                      <a:pt x="2521" y="2048"/>
                    </a:cubicBezTo>
                    <a:lnTo>
                      <a:pt x="2521" y="410"/>
                    </a:lnTo>
                    <a:cubicBezTo>
                      <a:pt x="2521" y="158"/>
                      <a:pt x="2332"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98;p27">
                <a:extLst>
                  <a:ext uri="{FF2B5EF4-FFF2-40B4-BE49-F238E27FC236}">
                    <a16:creationId xmlns:a16="http://schemas.microsoft.com/office/drawing/2014/main" id="{A7FC0DED-0FFF-44B6-99E0-26231E821068}"/>
                  </a:ext>
                </a:extLst>
              </p:cNvPr>
              <p:cNvSpPr/>
              <p:nvPr/>
            </p:nvSpPr>
            <p:spPr>
              <a:xfrm>
                <a:off x="-59761500" y="1990700"/>
                <a:ext cx="61450" cy="144950"/>
              </a:xfrm>
              <a:custGeom>
                <a:avLst/>
                <a:gdLst/>
                <a:ahLst/>
                <a:cxnLst/>
                <a:rect l="l" t="t" r="r" b="b"/>
                <a:pathLst>
                  <a:path w="2458" h="5798" extrusionOk="0">
                    <a:moveTo>
                      <a:pt x="1670" y="820"/>
                    </a:moveTo>
                    <a:lnTo>
                      <a:pt x="1670" y="4979"/>
                    </a:lnTo>
                    <a:lnTo>
                      <a:pt x="851" y="4979"/>
                    </a:lnTo>
                    <a:lnTo>
                      <a:pt x="851" y="820"/>
                    </a:lnTo>
                    <a:close/>
                    <a:moveTo>
                      <a:pt x="410" y="1"/>
                    </a:moveTo>
                    <a:cubicBezTo>
                      <a:pt x="158" y="1"/>
                      <a:pt x="0" y="190"/>
                      <a:pt x="0" y="411"/>
                    </a:cubicBezTo>
                    <a:lnTo>
                      <a:pt x="0" y="5357"/>
                    </a:lnTo>
                    <a:cubicBezTo>
                      <a:pt x="0" y="5577"/>
                      <a:pt x="158" y="5798"/>
                      <a:pt x="410" y="5798"/>
                    </a:cubicBezTo>
                    <a:lnTo>
                      <a:pt x="2048" y="5798"/>
                    </a:lnTo>
                    <a:cubicBezTo>
                      <a:pt x="2300" y="5798"/>
                      <a:pt x="2458" y="5577"/>
                      <a:pt x="2458" y="5388"/>
                    </a:cubicBezTo>
                    <a:lnTo>
                      <a:pt x="2458" y="411"/>
                    </a:lnTo>
                    <a:cubicBezTo>
                      <a:pt x="2458" y="158"/>
                      <a:pt x="2269"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99;p27">
                <a:extLst>
                  <a:ext uri="{FF2B5EF4-FFF2-40B4-BE49-F238E27FC236}">
                    <a16:creationId xmlns:a16="http://schemas.microsoft.com/office/drawing/2014/main" id="{4E37364D-4605-4E32-AAB9-7F7873F4396E}"/>
                  </a:ext>
                </a:extLst>
              </p:cNvPr>
              <p:cNvSpPr/>
              <p:nvPr/>
            </p:nvSpPr>
            <p:spPr>
              <a:xfrm>
                <a:off x="-59678800" y="2053725"/>
                <a:ext cx="61450" cy="81925"/>
              </a:xfrm>
              <a:custGeom>
                <a:avLst/>
                <a:gdLst/>
                <a:ahLst/>
                <a:cxnLst/>
                <a:rect l="l" t="t" r="r" b="b"/>
                <a:pathLst>
                  <a:path w="2458" h="3277" extrusionOk="0">
                    <a:moveTo>
                      <a:pt x="1670" y="788"/>
                    </a:moveTo>
                    <a:lnTo>
                      <a:pt x="1670" y="2458"/>
                    </a:lnTo>
                    <a:lnTo>
                      <a:pt x="851" y="2458"/>
                    </a:lnTo>
                    <a:lnTo>
                      <a:pt x="851" y="788"/>
                    </a:lnTo>
                    <a:close/>
                    <a:moveTo>
                      <a:pt x="410" y="0"/>
                    </a:moveTo>
                    <a:cubicBezTo>
                      <a:pt x="158" y="0"/>
                      <a:pt x="0" y="189"/>
                      <a:pt x="0" y="410"/>
                    </a:cubicBezTo>
                    <a:lnTo>
                      <a:pt x="0" y="2867"/>
                    </a:lnTo>
                    <a:cubicBezTo>
                      <a:pt x="0" y="3056"/>
                      <a:pt x="158" y="3277"/>
                      <a:pt x="410" y="3277"/>
                    </a:cubicBezTo>
                    <a:lnTo>
                      <a:pt x="2048" y="3277"/>
                    </a:lnTo>
                    <a:cubicBezTo>
                      <a:pt x="2300" y="3277"/>
                      <a:pt x="2458" y="3056"/>
                      <a:pt x="2458" y="2867"/>
                    </a:cubicBezTo>
                    <a:lnTo>
                      <a:pt x="2458" y="410"/>
                    </a:lnTo>
                    <a:cubicBezTo>
                      <a:pt x="2458" y="158"/>
                      <a:pt x="2269"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00;p27">
                <a:extLst>
                  <a:ext uri="{FF2B5EF4-FFF2-40B4-BE49-F238E27FC236}">
                    <a16:creationId xmlns:a16="http://schemas.microsoft.com/office/drawing/2014/main" id="{B7FE5AC0-FD33-4248-9AF3-70523145528F}"/>
                  </a:ext>
                </a:extLst>
              </p:cNvPr>
              <p:cNvSpPr/>
              <p:nvPr/>
            </p:nvSpPr>
            <p:spPr>
              <a:xfrm>
                <a:off x="-59889100" y="1945025"/>
                <a:ext cx="317425" cy="301975"/>
              </a:xfrm>
              <a:custGeom>
                <a:avLst/>
                <a:gdLst/>
                <a:ahLst/>
                <a:cxnLst/>
                <a:rect l="l" t="t" r="r" b="b"/>
                <a:pathLst>
                  <a:path w="12697" h="12079" extrusionOk="0">
                    <a:moveTo>
                      <a:pt x="6333" y="851"/>
                    </a:moveTo>
                    <a:cubicBezTo>
                      <a:pt x="9357" y="851"/>
                      <a:pt x="11846" y="2931"/>
                      <a:pt x="11846" y="5546"/>
                    </a:cubicBezTo>
                    <a:cubicBezTo>
                      <a:pt x="11846" y="8129"/>
                      <a:pt x="9357" y="10208"/>
                      <a:pt x="6333" y="10208"/>
                    </a:cubicBezTo>
                    <a:cubicBezTo>
                      <a:pt x="5482" y="10208"/>
                      <a:pt x="4600" y="10019"/>
                      <a:pt x="3812" y="9704"/>
                    </a:cubicBezTo>
                    <a:cubicBezTo>
                      <a:pt x="3757" y="9682"/>
                      <a:pt x="3697" y="9671"/>
                      <a:pt x="3637" y="9671"/>
                    </a:cubicBezTo>
                    <a:cubicBezTo>
                      <a:pt x="3529" y="9671"/>
                      <a:pt x="3421" y="9706"/>
                      <a:pt x="3340" y="9767"/>
                    </a:cubicBezTo>
                    <a:lnTo>
                      <a:pt x="2489" y="10649"/>
                    </a:lnTo>
                    <a:lnTo>
                      <a:pt x="2489" y="9074"/>
                    </a:lnTo>
                    <a:cubicBezTo>
                      <a:pt x="2489" y="8948"/>
                      <a:pt x="2426" y="8822"/>
                      <a:pt x="2363" y="8759"/>
                    </a:cubicBezTo>
                    <a:cubicBezTo>
                      <a:pt x="1387" y="7877"/>
                      <a:pt x="819" y="6743"/>
                      <a:pt x="819" y="5514"/>
                    </a:cubicBezTo>
                    <a:cubicBezTo>
                      <a:pt x="819" y="2962"/>
                      <a:pt x="3308" y="851"/>
                      <a:pt x="6333" y="851"/>
                    </a:cubicBezTo>
                    <a:close/>
                    <a:moveTo>
                      <a:pt x="6333" y="1"/>
                    </a:moveTo>
                    <a:cubicBezTo>
                      <a:pt x="2836" y="1"/>
                      <a:pt x="0" y="2490"/>
                      <a:pt x="0" y="5514"/>
                    </a:cubicBezTo>
                    <a:cubicBezTo>
                      <a:pt x="0" y="6963"/>
                      <a:pt x="599" y="8255"/>
                      <a:pt x="1639" y="9263"/>
                    </a:cubicBezTo>
                    <a:lnTo>
                      <a:pt x="1639" y="11689"/>
                    </a:lnTo>
                    <a:cubicBezTo>
                      <a:pt x="1639" y="11918"/>
                      <a:pt x="1832" y="12079"/>
                      <a:pt x="2045" y="12079"/>
                    </a:cubicBezTo>
                    <a:cubicBezTo>
                      <a:pt x="2153" y="12079"/>
                      <a:pt x="2267" y="12037"/>
                      <a:pt x="2363" y="11941"/>
                    </a:cubicBezTo>
                    <a:lnTo>
                      <a:pt x="3749" y="10555"/>
                    </a:lnTo>
                    <a:cubicBezTo>
                      <a:pt x="4569" y="10901"/>
                      <a:pt x="5419" y="11027"/>
                      <a:pt x="6333" y="11027"/>
                    </a:cubicBezTo>
                    <a:cubicBezTo>
                      <a:pt x="9830" y="11027"/>
                      <a:pt x="12697" y="8570"/>
                      <a:pt x="12697" y="5514"/>
                    </a:cubicBezTo>
                    <a:cubicBezTo>
                      <a:pt x="12697" y="2490"/>
                      <a:pt x="9861" y="1"/>
                      <a:pt x="63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123108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8;p16"/>
          <p:cNvSpPr txBox="1"/>
          <p:nvPr/>
        </p:nvSpPr>
        <p:spPr>
          <a:xfrm>
            <a:off x="338690" y="1056739"/>
            <a:ext cx="1773900" cy="16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cs-CZ" sz="2800" dirty="0" err="1">
                <a:solidFill>
                  <a:schemeClr val="accent4"/>
                </a:solidFill>
                <a:latin typeface="Fira Sans Extra Condensed Medium"/>
                <a:ea typeface="Fira Sans Extra Condensed Medium"/>
                <a:cs typeface="Fira Sans Extra Condensed Medium"/>
                <a:sym typeface="Fira Sans Extra Condensed Medium"/>
              </a:rPr>
              <a:t>Year</a:t>
            </a:r>
            <a:r>
              <a:rPr lang="cs-CZ" sz="2800" dirty="0">
                <a:solidFill>
                  <a:schemeClr val="accent4"/>
                </a:solidFill>
                <a:latin typeface="Fira Sans Extra Condensed Medium"/>
                <a:ea typeface="Fira Sans Extra Condensed Medium"/>
                <a:cs typeface="Fira Sans Extra Condensed Medium"/>
                <a:sym typeface="Fira Sans Extra Condensed Medium"/>
              </a:rPr>
              <a:t> </a:t>
            </a:r>
            <a:r>
              <a:rPr lang="en-US" sz="2800" dirty="0">
                <a:solidFill>
                  <a:schemeClr val="accent4"/>
                </a:solidFill>
                <a:latin typeface="Fira Sans Extra Condensed Medium"/>
                <a:ea typeface="Fira Sans Extra Condensed Medium"/>
                <a:cs typeface="Fira Sans Extra Condensed Medium"/>
                <a:sym typeface="Fira Sans Extra Condensed Medium"/>
              </a:rPr>
              <a:t>3</a:t>
            </a:r>
            <a:endParaRPr sz="2800" dirty="0">
              <a:solidFill>
                <a:schemeClr val="accent4"/>
              </a:solidFill>
              <a:latin typeface="Fira Sans Extra Condensed Medium"/>
              <a:ea typeface="Fira Sans Extra Condensed Medium"/>
              <a:cs typeface="Fira Sans Extra Condensed Medium"/>
              <a:sym typeface="Fira Sans Extra Condensed Medium"/>
            </a:endParaRPr>
          </a:p>
        </p:txBody>
      </p:sp>
      <p:sp>
        <p:nvSpPr>
          <p:cNvPr id="4" name="Google Shape;79;p16"/>
          <p:cNvSpPr txBox="1"/>
          <p:nvPr/>
        </p:nvSpPr>
        <p:spPr>
          <a:xfrm>
            <a:off x="371933" y="1457232"/>
            <a:ext cx="8222066" cy="346457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dirty="0">
                <a:solidFill>
                  <a:schemeClr val="accent3"/>
                </a:solidFill>
                <a:latin typeface="Fira Sans Extra Condensed"/>
                <a:ea typeface="Fira Sans Extra Condensed"/>
                <a:cs typeface="Fira Sans Extra Condensed"/>
                <a:sym typeface="Fira Sans Extra Condensed"/>
              </a:rPr>
              <a:t>ADVANCED RESEARCH &amp; DATA ANALYSIS</a:t>
            </a:r>
            <a:endParaRPr lang="en-GB" sz="1200" dirty="0">
              <a:solidFill>
                <a:schemeClr val="accent3"/>
              </a:solidFill>
              <a:latin typeface="Fira Sans Extra Condensed"/>
              <a:ea typeface="Fira Sans Extra Condensed"/>
              <a:cs typeface="Fira Sans Extra Condensed"/>
              <a:sym typeface="Fira Sans Extra Condensed"/>
            </a:endParaRPr>
          </a:p>
          <a:p>
            <a:pPr marL="0" lvl="0" indent="0" rtl="0">
              <a:spcBef>
                <a:spcPts val="0"/>
              </a:spcBef>
              <a:spcAft>
                <a:spcPts val="0"/>
              </a:spcAft>
              <a:buNone/>
            </a:pPr>
            <a:endParaRPr lang="en-GB" sz="400" dirty="0">
              <a:latin typeface="Fira Sans Extra Condensed"/>
              <a:ea typeface="Fira Sans Extra Condensed"/>
              <a:cs typeface="Fira Sans Extra Condensed"/>
              <a:sym typeface="Fira Sans Extra Condensed"/>
            </a:endParaRPr>
          </a:p>
          <a:p>
            <a:pPr lvl="0"/>
            <a:r>
              <a:rPr lang="en-GB" sz="1200" dirty="0">
                <a:latin typeface="Fira Sans Extra Condensed"/>
                <a:ea typeface="Fira Sans Extra Condensed"/>
                <a:cs typeface="Fira Sans Extra Condensed"/>
                <a:sym typeface="Fira Sans Extra Condensed"/>
              </a:rPr>
              <a:t>Focus on the advanced aspects of your research project, </a:t>
            </a:r>
            <a:r>
              <a:rPr lang="en-GB" sz="1200" dirty="0" err="1">
                <a:latin typeface="Fira Sans Extra Condensed"/>
                <a:ea typeface="Fira Sans Extra Condensed"/>
                <a:cs typeface="Fira Sans Extra Condensed"/>
                <a:sym typeface="Fira Sans Extra Condensed"/>
              </a:rPr>
              <a:t>analyze</a:t>
            </a:r>
            <a:r>
              <a:rPr lang="en-GB" sz="1200" dirty="0">
                <a:latin typeface="Fira Sans Extra Condensed"/>
                <a:ea typeface="Fira Sans Extra Condensed"/>
                <a:cs typeface="Fira Sans Extra Condensed"/>
                <a:sym typeface="Fira Sans Extra Condensed"/>
              </a:rPr>
              <a:t> collected data, and draw meaningful conclusions. </a:t>
            </a:r>
            <a:r>
              <a:rPr lang="en-GB" sz="1200" dirty="0">
                <a:solidFill>
                  <a:schemeClr val="accent3"/>
                </a:solidFill>
                <a:latin typeface="Fira Sans Extra Condensed"/>
                <a:ea typeface="Fira Sans Extra Condensed"/>
                <a:cs typeface="Fira Sans Extra Condensed"/>
                <a:sym typeface="Fira Sans Extra Condensed"/>
              </a:rPr>
              <a:t>Discuss your findings </a:t>
            </a:r>
            <a:r>
              <a:rPr lang="en-GB" sz="1200" dirty="0">
                <a:latin typeface="Fira Sans Extra Condensed"/>
                <a:ea typeface="Fira Sans Extra Condensed"/>
                <a:cs typeface="Fira Sans Extra Condensed"/>
                <a:sym typeface="Fira Sans Extra Condensed"/>
              </a:rPr>
              <a:t>with your advisor and collaborators, seeking input to refine your research further. Consider </a:t>
            </a:r>
            <a:r>
              <a:rPr lang="en-GB" sz="1200" dirty="0">
                <a:solidFill>
                  <a:schemeClr val="accent3"/>
                </a:solidFill>
                <a:latin typeface="Fira Sans Extra Condensed"/>
                <a:ea typeface="Fira Sans Extra Condensed"/>
                <a:cs typeface="Fira Sans Extra Condensed"/>
                <a:sym typeface="Fira Sans Extra Condensed"/>
              </a:rPr>
              <a:t>presenting your work at international conferences</a:t>
            </a:r>
            <a:r>
              <a:rPr lang="en-GB" sz="1200" dirty="0">
                <a:solidFill>
                  <a:schemeClr val="accent2"/>
                </a:solidFill>
                <a:latin typeface="Fira Sans Extra Condensed"/>
                <a:ea typeface="Fira Sans Extra Condensed"/>
                <a:cs typeface="Fira Sans Extra Condensed"/>
                <a:sym typeface="Fira Sans Extra Condensed"/>
              </a:rPr>
              <a:t> </a:t>
            </a:r>
            <a:r>
              <a:rPr lang="en-GB" sz="1200" dirty="0">
                <a:latin typeface="Fira Sans Extra Condensed"/>
                <a:ea typeface="Fira Sans Extra Condensed"/>
                <a:cs typeface="Fira Sans Extra Condensed"/>
                <a:sym typeface="Fira Sans Extra Condensed"/>
              </a:rPr>
              <a:t>to gain exposure to a broader scientific community.</a:t>
            </a:r>
          </a:p>
          <a:p>
            <a:pPr lvl="0"/>
            <a:endParaRPr lang="cs-CZ" sz="1200" dirty="0">
              <a:latin typeface="Fira Sans Extra Condensed"/>
              <a:ea typeface="Fira Sans Extra Condensed"/>
              <a:cs typeface="Fira Sans Extra Condensed"/>
              <a:sym typeface="Fira Sans Extra Condensed"/>
            </a:endParaRPr>
          </a:p>
          <a:p>
            <a:pPr marL="0" lvl="0" indent="0" rtl="0">
              <a:spcBef>
                <a:spcPts val="0"/>
              </a:spcBef>
              <a:spcAft>
                <a:spcPts val="0"/>
              </a:spcAft>
              <a:buNone/>
            </a:pPr>
            <a:r>
              <a:rPr lang="en-US" sz="1200" dirty="0">
                <a:solidFill>
                  <a:schemeClr val="accent5"/>
                </a:solidFill>
                <a:latin typeface="Fira Sans Extra Condensed"/>
                <a:ea typeface="Fira Sans Extra Condensed"/>
                <a:cs typeface="Fira Sans Extra Condensed"/>
                <a:sym typeface="Fira Sans Extra Condensed"/>
              </a:rPr>
              <a:t>PROFESSIONAL DEVELOPMENT</a:t>
            </a:r>
            <a:endParaRPr lang="en-GB" sz="1200" dirty="0">
              <a:solidFill>
                <a:schemeClr val="accent5"/>
              </a:solidFill>
              <a:latin typeface="Fira Sans Extra Condensed"/>
              <a:ea typeface="Fira Sans Extra Condensed"/>
              <a:cs typeface="Fira Sans Extra Condensed"/>
              <a:sym typeface="Fira Sans Extra Condensed"/>
            </a:endParaRPr>
          </a:p>
          <a:p>
            <a:pPr marL="0" lvl="0" indent="0" rtl="0">
              <a:spcBef>
                <a:spcPts val="0"/>
              </a:spcBef>
              <a:spcAft>
                <a:spcPts val="0"/>
              </a:spcAft>
              <a:buNone/>
            </a:pPr>
            <a:endParaRPr lang="en-GB" sz="400" dirty="0">
              <a:latin typeface="Fira Sans Extra Condensed"/>
              <a:ea typeface="Fira Sans Extra Condensed"/>
              <a:cs typeface="Fira Sans Extra Condensed"/>
              <a:sym typeface="Fira Sans Extra Condensed"/>
            </a:endParaRPr>
          </a:p>
          <a:p>
            <a:pPr lvl="0"/>
            <a:r>
              <a:rPr lang="en-GB" sz="1200" dirty="0">
                <a:latin typeface="Fira Sans Extra Condensed"/>
                <a:ea typeface="Fira Sans Extra Condensed"/>
                <a:cs typeface="Fira Sans Extra Condensed"/>
                <a:sym typeface="Fira Sans Extra Condensed"/>
              </a:rPr>
              <a:t>Join relevant </a:t>
            </a:r>
            <a:r>
              <a:rPr lang="en-GB" sz="1200" dirty="0">
                <a:solidFill>
                  <a:schemeClr val="accent5"/>
                </a:solidFill>
                <a:latin typeface="Fira Sans Extra Condensed"/>
                <a:ea typeface="Fira Sans Extra Condensed"/>
                <a:cs typeface="Fira Sans Extra Condensed"/>
                <a:sym typeface="Fira Sans Extra Condensed"/>
              </a:rPr>
              <a:t>professional societies </a:t>
            </a:r>
            <a:r>
              <a:rPr lang="en-GB" sz="1200" dirty="0">
                <a:latin typeface="Fira Sans Extra Condensed"/>
                <a:ea typeface="Fira Sans Extra Condensed"/>
                <a:cs typeface="Fira Sans Extra Condensed"/>
                <a:sym typeface="Fira Sans Extra Condensed"/>
              </a:rPr>
              <a:t>and attend workshops or </a:t>
            </a:r>
            <a:r>
              <a:rPr lang="en-GB" sz="1200" dirty="0">
                <a:solidFill>
                  <a:schemeClr val="accent5"/>
                </a:solidFill>
                <a:latin typeface="Fira Sans Extra Condensed"/>
                <a:ea typeface="Fira Sans Extra Condensed"/>
                <a:cs typeface="Fira Sans Extra Condensed"/>
                <a:sym typeface="Fira Sans Extra Condensed"/>
              </a:rPr>
              <a:t>seminars on career development</a:t>
            </a:r>
            <a:r>
              <a:rPr lang="en-GB" sz="1200" dirty="0">
                <a:latin typeface="Fira Sans Extra Condensed"/>
                <a:ea typeface="Fira Sans Extra Condensed"/>
                <a:cs typeface="Fira Sans Extra Condensed"/>
                <a:sym typeface="Fira Sans Extra Condensed"/>
              </a:rPr>
              <a:t>, grant writing, and scientific communication. Consider organizing conferences or symposia to enhance your </a:t>
            </a:r>
            <a:r>
              <a:rPr lang="en-GB" sz="1200" dirty="0">
                <a:solidFill>
                  <a:schemeClr val="accent5"/>
                </a:solidFill>
                <a:latin typeface="Fira Sans Extra Condensed"/>
                <a:ea typeface="Fira Sans Extra Condensed"/>
                <a:cs typeface="Fira Sans Extra Condensed"/>
                <a:sym typeface="Fira Sans Extra Condensed"/>
              </a:rPr>
              <a:t>project management </a:t>
            </a:r>
            <a:r>
              <a:rPr lang="en-GB" sz="1200" dirty="0">
                <a:latin typeface="Fira Sans Extra Condensed"/>
                <a:ea typeface="Fira Sans Extra Condensed"/>
                <a:cs typeface="Fira Sans Extra Condensed"/>
                <a:sym typeface="Fira Sans Extra Condensed"/>
              </a:rPr>
              <a:t>and networking skills.</a:t>
            </a:r>
          </a:p>
          <a:p>
            <a:pPr lvl="0"/>
            <a:endParaRPr lang="cs-CZ" sz="1200" dirty="0">
              <a:latin typeface="Fira Sans Extra Condensed"/>
              <a:ea typeface="Fira Sans Extra Condensed"/>
              <a:cs typeface="Fira Sans Extra Condensed"/>
              <a:sym typeface="Fira Sans Extra Condensed"/>
            </a:endParaRPr>
          </a:p>
          <a:p>
            <a:pPr marL="0" lvl="0" indent="0" rtl="0">
              <a:spcBef>
                <a:spcPts val="0"/>
              </a:spcBef>
              <a:spcAft>
                <a:spcPts val="0"/>
              </a:spcAft>
              <a:buNone/>
            </a:pPr>
            <a:r>
              <a:rPr lang="en-US" sz="1200" dirty="0">
                <a:solidFill>
                  <a:schemeClr val="accent6"/>
                </a:solidFill>
                <a:latin typeface="Fira Sans Extra Condensed"/>
                <a:ea typeface="Fira Sans Extra Condensed"/>
                <a:cs typeface="Fira Sans Extra Condensed"/>
                <a:sym typeface="Fira Sans Extra Condensed"/>
              </a:rPr>
              <a:t>GLOBAL </a:t>
            </a:r>
            <a:r>
              <a:rPr lang="cs-CZ" sz="1200" dirty="0">
                <a:solidFill>
                  <a:schemeClr val="accent6"/>
                </a:solidFill>
                <a:latin typeface="Fira Sans Extra Condensed"/>
                <a:ea typeface="Fira Sans Extra Condensed"/>
                <a:cs typeface="Fira Sans Extra Condensed"/>
                <a:sym typeface="Fira Sans Extra Condensed"/>
              </a:rPr>
              <a:t>NETWORKING</a:t>
            </a:r>
            <a:endParaRPr lang="en-US" sz="1200" dirty="0">
              <a:solidFill>
                <a:schemeClr val="accent6"/>
              </a:solidFill>
              <a:latin typeface="Fira Sans Extra Condensed"/>
              <a:ea typeface="Fira Sans Extra Condensed"/>
              <a:cs typeface="Fira Sans Extra Condensed"/>
              <a:sym typeface="Fira Sans Extra Condensed"/>
            </a:endParaRPr>
          </a:p>
          <a:p>
            <a:pPr marL="0" lvl="0" indent="0" rtl="0">
              <a:spcBef>
                <a:spcPts val="0"/>
              </a:spcBef>
              <a:spcAft>
                <a:spcPts val="0"/>
              </a:spcAft>
              <a:buNone/>
            </a:pPr>
            <a:endParaRPr lang="en-US" sz="400" dirty="0">
              <a:solidFill>
                <a:schemeClr val="accent6"/>
              </a:solidFill>
              <a:latin typeface="Fira Sans Extra Condensed"/>
              <a:ea typeface="Fira Sans Extra Condensed"/>
              <a:cs typeface="Fira Sans Extra Condensed"/>
              <a:sym typeface="Fira Sans Extra Condensed"/>
            </a:endParaRPr>
          </a:p>
          <a:p>
            <a:pPr marL="0" lvl="0" indent="0" rtl="0">
              <a:spcBef>
                <a:spcPts val="0"/>
              </a:spcBef>
              <a:spcAft>
                <a:spcPts val="0"/>
              </a:spcAft>
              <a:buNone/>
            </a:pPr>
            <a:r>
              <a:rPr lang="en-GB" sz="1200" dirty="0">
                <a:solidFill>
                  <a:schemeClr val="tx1"/>
                </a:solidFill>
                <a:latin typeface="Fira Sans Extra Condensed"/>
                <a:ea typeface="Fira Sans Extra Condensed"/>
                <a:cs typeface="Fira Sans Extra Condensed"/>
                <a:sym typeface="Fira Sans Extra Condensed"/>
              </a:rPr>
              <a:t>Engage in global networking and </a:t>
            </a:r>
            <a:r>
              <a:rPr lang="en-GB" sz="1200" dirty="0">
                <a:solidFill>
                  <a:schemeClr val="accent6"/>
                </a:solidFill>
                <a:latin typeface="Fira Sans Extra Condensed"/>
                <a:ea typeface="Fira Sans Extra Condensed"/>
                <a:cs typeface="Fira Sans Extra Condensed"/>
                <a:sym typeface="Fira Sans Extra Condensed"/>
              </a:rPr>
              <a:t>be exposed to diverse perspectives, cultures, and research methodologies</a:t>
            </a:r>
            <a:r>
              <a:rPr lang="en-GB" sz="1200" dirty="0">
                <a:solidFill>
                  <a:schemeClr val="tx1"/>
                </a:solidFill>
                <a:latin typeface="Fira Sans Extra Condensed"/>
                <a:ea typeface="Fira Sans Extra Condensed"/>
                <a:cs typeface="Fira Sans Extra Condensed"/>
                <a:sym typeface="Fira Sans Extra Condensed"/>
              </a:rPr>
              <a:t>, fostering a broader understanding of your field of study. Internships abroad are opening doors to </a:t>
            </a:r>
            <a:r>
              <a:rPr lang="en-GB" sz="1200" dirty="0">
                <a:solidFill>
                  <a:schemeClr val="accent6"/>
                </a:solidFill>
                <a:latin typeface="Fira Sans Extra Condensed"/>
                <a:ea typeface="Fira Sans Extra Condensed"/>
                <a:cs typeface="Fira Sans Extra Condensed"/>
                <a:sym typeface="Fira Sans Extra Condensed"/>
              </a:rPr>
              <a:t>future collaborations</a:t>
            </a:r>
            <a:r>
              <a:rPr lang="en-GB" sz="1200" dirty="0">
                <a:solidFill>
                  <a:schemeClr val="tx1"/>
                </a:solidFill>
                <a:latin typeface="Fira Sans Extra Condensed"/>
                <a:ea typeface="Fira Sans Extra Condensed"/>
                <a:cs typeface="Fira Sans Extra Condensed"/>
                <a:sym typeface="Fira Sans Extra Condensed"/>
              </a:rPr>
              <a:t>, conferences, and publications. Establishing connections with renowned experts in your field can </a:t>
            </a:r>
            <a:r>
              <a:rPr lang="en-GB" sz="1200" dirty="0">
                <a:solidFill>
                  <a:schemeClr val="accent6"/>
                </a:solidFill>
                <a:latin typeface="Fira Sans Extra Condensed"/>
                <a:ea typeface="Fira Sans Extra Condensed"/>
                <a:cs typeface="Fira Sans Extra Condensed"/>
                <a:sym typeface="Fira Sans Extra Condensed"/>
              </a:rPr>
              <a:t>boost the visibility of your work </a:t>
            </a:r>
            <a:r>
              <a:rPr lang="en-GB" sz="1200" dirty="0">
                <a:solidFill>
                  <a:schemeClr val="tx1"/>
                </a:solidFill>
                <a:latin typeface="Fira Sans Extra Condensed"/>
                <a:ea typeface="Fira Sans Extra Condensed"/>
                <a:cs typeface="Fira Sans Extra Condensed"/>
                <a:sym typeface="Fira Sans Extra Condensed"/>
              </a:rPr>
              <a:t>and lead to potential career opportunities worldwide. While adapting to new academic and social settings, you are </a:t>
            </a:r>
            <a:r>
              <a:rPr lang="en-GB" sz="1200" dirty="0">
                <a:solidFill>
                  <a:schemeClr val="accent6"/>
                </a:solidFill>
                <a:latin typeface="Fira Sans Extra Condensed"/>
                <a:ea typeface="Fira Sans Extra Condensed"/>
                <a:cs typeface="Fira Sans Extra Condensed"/>
                <a:sym typeface="Fira Sans Extra Condensed"/>
              </a:rPr>
              <a:t>enhancing your adaptability and resilience</a:t>
            </a:r>
            <a:r>
              <a:rPr lang="en-GB" sz="1200" dirty="0">
                <a:solidFill>
                  <a:schemeClr val="tx1"/>
                </a:solidFill>
                <a:latin typeface="Fira Sans Extra Condensed"/>
                <a:ea typeface="Fira Sans Extra Condensed"/>
                <a:cs typeface="Fira Sans Extra Condensed"/>
                <a:sym typeface="Fira Sans Extra Condensed"/>
              </a:rPr>
              <a:t>, qualities highly valued in today's globalized academic landscape.</a:t>
            </a:r>
          </a:p>
          <a:p>
            <a:pPr marL="0" lvl="0" indent="0" rtl="0">
              <a:spcBef>
                <a:spcPts val="0"/>
              </a:spcBef>
              <a:spcAft>
                <a:spcPts val="0"/>
              </a:spcAft>
              <a:buNone/>
            </a:pPr>
            <a:endParaRPr lang="en-GB" sz="1200" dirty="0">
              <a:latin typeface="Fira Sans Extra Condensed"/>
              <a:ea typeface="Fira Sans Extra Condensed"/>
              <a:cs typeface="Fira Sans Extra Condensed"/>
              <a:sym typeface="Fira Sans Extra Condensed"/>
            </a:endParaRPr>
          </a:p>
        </p:txBody>
      </p:sp>
      <p:grpSp>
        <p:nvGrpSpPr>
          <p:cNvPr id="8" name="Google Shape;91;p16"/>
          <p:cNvGrpSpPr/>
          <p:nvPr/>
        </p:nvGrpSpPr>
        <p:grpSpPr>
          <a:xfrm>
            <a:off x="338690" y="146913"/>
            <a:ext cx="8288553" cy="811232"/>
            <a:chOff x="427675" y="2363506"/>
            <a:chExt cx="8288553" cy="811232"/>
          </a:xfrm>
        </p:grpSpPr>
        <p:sp>
          <p:nvSpPr>
            <p:cNvPr id="9" name="Google Shape;92;p16"/>
            <p:cNvSpPr/>
            <p:nvPr/>
          </p:nvSpPr>
          <p:spPr>
            <a:xfrm>
              <a:off x="427675" y="2430759"/>
              <a:ext cx="8288553" cy="675995"/>
            </a:xfrm>
            <a:custGeom>
              <a:avLst/>
              <a:gdLst/>
              <a:ahLst/>
              <a:cxnLst/>
              <a:rect l="l" t="t" r="r" b="b"/>
              <a:pathLst>
                <a:path w="108188" h="12212" extrusionOk="0">
                  <a:moveTo>
                    <a:pt x="107422" y="9070"/>
                  </a:moveTo>
                  <a:cubicBezTo>
                    <a:pt x="105362" y="8146"/>
                    <a:pt x="103805" y="6799"/>
                    <a:pt x="102155" y="5360"/>
                  </a:cubicBezTo>
                  <a:cubicBezTo>
                    <a:pt x="99118" y="2720"/>
                    <a:pt x="95976" y="0"/>
                    <a:pt x="89705" y="0"/>
                  </a:cubicBezTo>
                  <a:cubicBezTo>
                    <a:pt x="83435" y="0"/>
                    <a:pt x="80293" y="2733"/>
                    <a:pt x="77243" y="5360"/>
                  </a:cubicBezTo>
                  <a:cubicBezTo>
                    <a:pt x="74352" y="7868"/>
                    <a:pt x="71619" y="10231"/>
                    <a:pt x="66088" y="10231"/>
                  </a:cubicBezTo>
                  <a:cubicBezTo>
                    <a:pt x="60556" y="10231"/>
                    <a:pt x="57837" y="7868"/>
                    <a:pt x="54932" y="5360"/>
                  </a:cubicBezTo>
                  <a:cubicBezTo>
                    <a:pt x="51896" y="2720"/>
                    <a:pt x="48754" y="0"/>
                    <a:pt x="42483" y="0"/>
                  </a:cubicBezTo>
                  <a:cubicBezTo>
                    <a:pt x="36212" y="0"/>
                    <a:pt x="33070" y="2720"/>
                    <a:pt x="30034" y="5360"/>
                  </a:cubicBezTo>
                  <a:cubicBezTo>
                    <a:pt x="27143" y="7868"/>
                    <a:pt x="24410" y="10231"/>
                    <a:pt x="18879" y="10231"/>
                  </a:cubicBezTo>
                  <a:cubicBezTo>
                    <a:pt x="13347" y="10231"/>
                    <a:pt x="10614" y="7868"/>
                    <a:pt x="7723" y="5360"/>
                  </a:cubicBezTo>
                  <a:cubicBezTo>
                    <a:pt x="6033" y="3895"/>
                    <a:pt x="4291" y="2390"/>
                    <a:pt x="1967" y="1347"/>
                  </a:cubicBezTo>
                  <a:cubicBezTo>
                    <a:pt x="779" y="845"/>
                    <a:pt x="0" y="2588"/>
                    <a:pt x="1149" y="3142"/>
                  </a:cubicBezTo>
                  <a:cubicBezTo>
                    <a:pt x="3208" y="4066"/>
                    <a:pt x="4766" y="5426"/>
                    <a:pt x="6416" y="6852"/>
                  </a:cubicBezTo>
                  <a:cubicBezTo>
                    <a:pt x="9466" y="9492"/>
                    <a:pt x="12608" y="12212"/>
                    <a:pt x="18879" y="12212"/>
                  </a:cubicBezTo>
                  <a:cubicBezTo>
                    <a:pt x="25149" y="12212"/>
                    <a:pt x="28278" y="9492"/>
                    <a:pt x="31328" y="6852"/>
                  </a:cubicBezTo>
                  <a:cubicBezTo>
                    <a:pt x="34219" y="4344"/>
                    <a:pt x="36952" y="1980"/>
                    <a:pt x="42483" y="1980"/>
                  </a:cubicBezTo>
                  <a:cubicBezTo>
                    <a:pt x="48015" y="1980"/>
                    <a:pt x="50747" y="4344"/>
                    <a:pt x="53639" y="6852"/>
                  </a:cubicBezTo>
                  <a:cubicBezTo>
                    <a:pt x="56675" y="9492"/>
                    <a:pt x="59817" y="12212"/>
                    <a:pt x="66088" y="12212"/>
                  </a:cubicBezTo>
                  <a:cubicBezTo>
                    <a:pt x="72358" y="12212"/>
                    <a:pt x="75500" y="9492"/>
                    <a:pt x="78550" y="6852"/>
                  </a:cubicBezTo>
                  <a:cubicBezTo>
                    <a:pt x="81441" y="4344"/>
                    <a:pt x="84174" y="1980"/>
                    <a:pt x="89705" y="1980"/>
                  </a:cubicBezTo>
                  <a:cubicBezTo>
                    <a:pt x="95237" y="1980"/>
                    <a:pt x="97970" y="4344"/>
                    <a:pt x="100861" y="6852"/>
                  </a:cubicBezTo>
                  <a:cubicBezTo>
                    <a:pt x="102551" y="8317"/>
                    <a:pt x="104293" y="9822"/>
                    <a:pt x="106617" y="10878"/>
                  </a:cubicBezTo>
                  <a:cubicBezTo>
                    <a:pt x="107118" y="11129"/>
                    <a:pt x="107726" y="10905"/>
                    <a:pt x="107950" y="10390"/>
                  </a:cubicBezTo>
                  <a:cubicBezTo>
                    <a:pt x="108188" y="9875"/>
                    <a:pt x="107950" y="9281"/>
                    <a:pt x="107422" y="9070"/>
                  </a:cubicBezTo>
                  <a:close/>
                </a:path>
              </a:pathLst>
            </a:custGeom>
            <a:gradFill>
              <a:gsLst>
                <a:gs pos="0">
                  <a:schemeClr val="accent1"/>
                </a:gs>
                <a:gs pos="17000">
                  <a:schemeClr val="accent2"/>
                </a:gs>
                <a:gs pos="37000">
                  <a:schemeClr val="accent3"/>
                </a:gs>
                <a:gs pos="60000">
                  <a:schemeClr val="accent4"/>
                </a:gs>
                <a:gs pos="8400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93;p16"/>
            <p:cNvGrpSpPr/>
            <p:nvPr/>
          </p:nvGrpSpPr>
          <p:grpSpPr>
            <a:xfrm>
              <a:off x="1708067" y="2929847"/>
              <a:ext cx="245610" cy="244891"/>
              <a:chOff x="1177442" y="2884512"/>
              <a:chExt cx="245610" cy="244891"/>
            </a:xfrm>
          </p:grpSpPr>
          <p:sp>
            <p:nvSpPr>
              <p:cNvPr id="20" name="Google Shape;94;p16"/>
              <p:cNvSpPr/>
              <p:nvPr/>
            </p:nvSpPr>
            <p:spPr>
              <a:xfrm>
                <a:off x="1177442" y="2884512"/>
                <a:ext cx="245610" cy="244891"/>
              </a:xfrm>
              <a:custGeom>
                <a:avLst/>
                <a:gdLst/>
                <a:ahLst/>
                <a:cxnLst/>
                <a:rect l="l" t="t" r="r" b="b"/>
                <a:pathLst>
                  <a:path w="4437" h="4424" extrusionOk="0">
                    <a:moveTo>
                      <a:pt x="2219" y="1"/>
                    </a:moveTo>
                    <a:cubicBezTo>
                      <a:pt x="991" y="1"/>
                      <a:pt x="1" y="991"/>
                      <a:pt x="1" y="2206"/>
                    </a:cubicBezTo>
                    <a:cubicBezTo>
                      <a:pt x="1" y="3433"/>
                      <a:pt x="991" y="4423"/>
                      <a:pt x="2219" y="4423"/>
                    </a:cubicBezTo>
                    <a:cubicBezTo>
                      <a:pt x="3447" y="4423"/>
                      <a:pt x="4437" y="3433"/>
                      <a:pt x="4437" y="2206"/>
                    </a:cubicBezTo>
                    <a:cubicBezTo>
                      <a:pt x="4437" y="991"/>
                      <a:pt x="3447" y="1"/>
                      <a:pt x="2219"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p16"/>
              <p:cNvSpPr/>
              <p:nvPr/>
            </p:nvSpPr>
            <p:spPr>
              <a:xfrm>
                <a:off x="1234458" y="2940809"/>
                <a:ext cx="131579" cy="131579"/>
              </a:xfrm>
              <a:custGeom>
                <a:avLst/>
                <a:gdLst/>
                <a:ahLst/>
                <a:cxnLst/>
                <a:rect l="l" t="t" r="r" b="b"/>
                <a:pathLst>
                  <a:path w="2377" h="2377" extrusionOk="0">
                    <a:moveTo>
                      <a:pt x="2377" y="1189"/>
                    </a:moveTo>
                    <a:cubicBezTo>
                      <a:pt x="2377" y="1849"/>
                      <a:pt x="1849" y="2377"/>
                      <a:pt x="1189" y="2377"/>
                    </a:cubicBezTo>
                    <a:cubicBezTo>
                      <a:pt x="529" y="2377"/>
                      <a:pt x="1" y="1849"/>
                      <a:pt x="1" y="1189"/>
                    </a:cubicBezTo>
                    <a:cubicBezTo>
                      <a:pt x="1" y="529"/>
                      <a:pt x="529" y="0"/>
                      <a:pt x="1189" y="0"/>
                    </a:cubicBezTo>
                    <a:cubicBezTo>
                      <a:pt x="1849" y="0"/>
                      <a:pt x="2377" y="529"/>
                      <a:pt x="2377" y="118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96;p16"/>
            <p:cNvGrpSpPr/>
            <p:nvPr/>
          </p:nvGrpSpPr>
          <p:grpSpPr>
            <a:xfrm>
              <a:off x="3551407" y="2363506"/>
              <a:ext cx="245610" cy="244891"/>
              <a:chOff x="3804994" y="2454571"/>
              <a:chExt cx="245610" cy="244891"/>
            </a:xfrm>
          </p:grpSpPr>
          <p:sp>
            <p:nvSpPr>
              <p:cNvPr id="18" name="Google Shape;97;p16"/>
              <p:cNvSpPr/>
              <p:nvPr/>
            </p:nvSpPr>
            <p:spPr>
              <a:xfrm>
                <a:off x="3804994" y="2454571"/>
                <a:ext cx="245610" cy="244891"/>
              </a:xfrm>
              <a:custGeom>
                <a:avLst/>
                <a:gdLst/>
                <a:ahLst/>
                <a:cxnLst/>
                <a:rect l="l" t="t" r="r" b="b"/>
                <a:pathLst>
                  <a:path w="4437" h="4424" extrusionOk="0">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8;p16"/>
              <p:cNvSpPr/>
              <p:nvPr/>
            </p:nvSpPr>
            <p:spPr>
              <a:xfrm>
                <a:off x="3862010" y="2510868"/>
                <a:ext cx="131579" cy="131579"/>
              </a:xfrm>
              <a:custGeom>
                <a:avLst/>
                <a:gdLst/>
                <a:ahLst/>
                <a:cxnLst/>
                <a:rect l="l" t="t" r="r" b="b"/>
                <a:pathLst>
                  <a:path w="2377" h="2377" extrusionOk="0">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99;p16"/>
            <p:cNvGrpSpPr/>
            <p:nvPr/>
          </p:nvGrpSpPr>
          <p:grpSpPr>
            <a:xfrm>
              <a:off x="5394746" y="2929847"/>
              <a:ext cx="244891" cy="244891"/>
              <a:chOff x="5112380" y="3020912"/>
              <a:chExt cx="244891" cy="244891"/>
            </a:xfrm>
          </p:grpSpPr>
          <p:sp>
            <p:nvSpPr>
              <p:cNvPr id="16" name="Google Shape;100;p16"/>
              <p:cNvSpPr/>
              <p:nvPr/>
            </p:nvSpPr>
            <p:spPr>
              <a:xfrm>
                <a:off x="5112380" y="3020912"/>
                <a:ext cx="244891" cy="244891"/>
              </a:xfrm>
              <a:custGeom>
                <a:avLst/>
                <a:gdLst/>
                <a:ahLst/>
                <a:cxnLst/>
                <a:rect l="l" t="t" r="r" b="b"/>
                <a:pathLst>
                  <a:path w="4424" h="4424" extrusionOk="0">
                    <a:moveTo>
                      <a:pt x="2218" y="1"/>
                    </a:moveTo>
                    <a:cubicBezTo>
                      <a:pt x="991" y="1"/>
                      <a:pt x="1" y="991"/>
                      <a:pt x="1" y="2206"/>
                    </a:cubicBezTo>
                    <a:cubicBezTo>
                      <a:pt x="1" y="3433"/>
                      <a:pt x="991" y="4423"/>
                      <a:pt x="2218" y="4423"/>
                    </a:cubicBezTo>
                    <a:cubicBezTo>
                      <a:pt x="3433" y="4423"/>
                      <a:pt x="4423" y="3433"/>
                      <a:pt x="4423" y="2206"/>
                    </a:cubicBezTo>
                    <a:cubicBezTo>
                      <a:pt x="4423" y="991"/>
                      <a:pt x="3433" y="1"/>
                      <a:pt x="2218"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p16"/>
              <p:cNvSpPr/>
              <p:nvPr/>
            </p:nvSpPr>
            <p:spPr>
              <a:xfrm>
                <a:off x="5169396" y="3077209"/>
                <a:ext cx="130859" cy="131579"/>
              </a:xfrm>
              <a:custGeom>
                <a:avLst/>
                <a:gdLst/>
                <a:ahLst/>
                <a:cxnLst/>
                <a:rect l="l" t="t" r="r" b="b"/>
                <a:pathLst>
                  <a:path w="2364" h="2377" extrusionOk="0">
                    <a:moveTo>
                      <a:pt x="2363" y="1189"/>
                    </a:moveTo>
                    <a:cubicBezTo>
                      <a:pt x="2363" y="1849"/>
                      <a:pt x="1835" y="2377"/>
                      <a:pt x="1188" y="2377"/>
                    </a:cubicBezTo>
                    <a:cubicBezTo>
                      <a:pt x="528" y="2377"/>
                      <a:pt x="0" y="1849"/>
                      <a:pt x="0" y="1189"/>
                    </a:cubicBezTo>
                    <a:cubicBezTo>
                      <a:pt x="0" y="529"/>
                      <a:pt x="528" y="0"/>
                      <a:pt x="1188" y="0"/>
                    </a:cubicBezTo>
                    <a:cubicBezTo>
                      <a:pt x="1835" y="0"/>
                      <a:pt x="2363" y="529"/>
                      <a:pt x="2363" y="1189"/>
                    </a:cubicBezTo>
                    <a:close/>
                  </a:path>
                </a:pathLst>
              </a:custGeom>
              <a:gradFill>
                <a:gsLst>
                  <a:gs pos="0">
                    <a:schemeClr val="accent3"/>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2;p16"/>
            <p:cNvGrpSpPr/>
            <p:nvPr/>
          </p:nvGrpSpPr>
          <p:grpSpPr>
            <a:xfrm>
              <a:off x="7237366" y="2363506"/>
              <a:ext cx="244835" cy="244891"/>
              <a:chOff x="7723466" y="2521821"/>
              <a:chExt cx="244835" cy="244891"/>
            </a:xfrm>
          </p:grpSpPr>
          <p:sp>
            <p:nvSpPr>
              <p:cNvPr id="14" name="Google Shape;103;p16"/>
              <p:cNvSpPr/>
              <p:nvPr/>
            </p:nvSpPr>
            <p:spPr>
              <a:xfrm>
                <a:off x="7723466" y="2521821"/>
                <a:ext cx="244835" cy="244891"/>
              </a:xfrm>
              <a:custGeom>
                <a:avLst/>
                <a:gdLst/>
                <a:ahLst/>
                <a:cxnLst/>
                <a:rect l="l" t="t" r="r" b="b"/>
                <a:pathLst>
                  <a:path w="4423" h="4424" extrusionOk="0">
                    <a:moveTo>
                      <a:pt x="2205" y="1"/>
                    </a:moveTo>
                    <a:cubicBezTo>
                      <a:pt x="990" y="1"/>
                      <a:pt x="0" y="991"/>
                      <a:pt x="0" y="2205"/>
                    </a:cubicBezTo>
                    <a:cubicBezTo>
                      <a:pt x="0" y="3433"/>
                      <a:pt x="990" y="4423"/>
                      <a:pt x="2205" y="4423"/>
                    </a:cubicBezTo>
                    <a:cubicBezTo>
                      <a:pt x="3433" y="4423"/>
                      <a:pt x="4423" y="3433"/>
                      <a:pt x="4423" y="2205"/>
                    </a:cubicBezTo>
                    <a:cubicBezTo>
                      <a:pt x="4423" y="991"/>
                      <a:pt x="3433" y="1"/>
                      <a:pt x="2205"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4;p16"/>
              <p:cNvSpPr/>
              <p:nvPr/>
            </p:nvSpPr>
            <p:spPr>
              <a:xfrm>
                <a:off x="7780482" y="2578118"/>
                <a:ext cx="130859" cy="131579"/>
              </a:xfrm>
              <a:custGeom>
                <a:avLst/>
                <a:gdLst/>
                <a:ahLst/>
                <a:cxnLst/>
                <a:rect l="l" t="t" r="r" b="b"/>
                <a:pathLst>
                  <a:path w="2364" h="2377" extrusionOk="0">
                    <a:moveTo>
                      <a:pt x="2363" y="1188"/>
                    </a:moveTo>
                    <a:cubicBezTo>
                      <a:pt x="2363" y="1848"/>
                      <a:pt x="1835" y="2376"/>
                      <a:pt x="1175" y="2376"/>
                    </a:cubicBezTo>
                    <a:cubicBezTo>
                      <a:pt x="528" y="2376"/>
                      <a:pt x="0" y="1848"/>
                      <a:pt x="0" y="1188"/>
                    </a:cubicBezTo>
                    <a:cubicBezTo>
                      <a:pt x="0" y="528"/>
                      <a:pt x="528" y="0"/>
                      <a:pt x="1175" y="0"/>
                    </a:cubicBezTo>
                    <a:cubicBezTo>
                      <a:pt x="1835" y="0"/>
                      <a:pt x="2363" y="528"/>
                      <a:pt x="2363" y="1188"/>
                    </a:cubicBezTo>
                    <a:close/>
                  </a:path>
                </a:pathLst>
              </a:custGeom>
              <a:gradFill>
                <a:gsLst>
                  <a:gs pos="0">
                    <a:schemeClr val="accent4"/>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roup 1">
            <a:extLst>
              <a:ext uri="{FF2B5EF4-FFF2-40B4-BE49-F238E27FC236}">
                <a16:creationId xmlns:a16="http://schemas.microsoft.com/office/drawing/2014/main" id="{46D1D50B-E460-4606-869D-853EE10D96D2}"/>
              </a:ext>
            </a:extLst>
          </p:cNvPr>
          <p:cNvGrpSpPr/>
          <p:nvPr/>
        </p:nvGrpSpPr>
        <p:grpSpPr>
          <a:xfrm>
            <a:off x="5160796" y="117197"/>
            <a:ext cx="529200" cy="529200"/>
            <a:chOff x="4985712" y="1653185"/>
            <a:chExt cx="1063370" cy="1063370"/>
          </a:xfrm>
        </p:grpSpPr>
        <p:grpSp>
          <p:nvGrpSpPr>
            <p:cNvPr id="26" name="Google Shape;84;p16">
              <a:extLst>
                <a:ext uri="{FF2B5EF4-FFF2-40B4-BE49-F238E27FC236}">
                  <a16:creationId xmlns:a16="http://schemas.microsoft.com/office/drawing/2014/main" id="{72BA2311-B86F-4C7E-B15F-A7714AA9D364}"/>
                </a:ext>
              </a:extLst>
            </p:cNvPr>
            <p:cNvGrpSpPr/>
            <p:nvPr/>
          </p:nvGrpSpPr>
          <p:grpSpPr>
            <a:xfrm>
              <a:off x="4985712" y="1653185"/>
              <a:ext cx="1063370" cy="1063370"/>
              <a:chOff x="4985712" y="1653185"/>
              <a:chExt cx="1063370" cy="1063370"/>
            </a:xfrm>
          </p:grpSpPr>
          <p:sp>
            <p:nvSpPr>
              <p:cNvPr id="27" name="Google Shape;85;p16">
                <a:extLst>
                  <a:ext uri="{FF2B5EF4-FFF2-40B4-BE49-F238E27FC236}">
                    <a16:creationId xmlns:a16="http://schemas.microsoft.com/office/drawing/2014/main" id="{5EBFBE27-FBEC-42B6-B205-E02F25853FE6}"/>
                  </a:ext>
                </a:extLst>
              </p:cNvPr>
              <p:cNvSpPr/>
              <p:nvPr/>
            </p:nvSpPr>
            <p:spPr>
              <a:xfrm>
                <a:off x="4985712" y="1653185"/>
                <a:ext cx="1063370" cy="1063370"/>
              </a:xfrm>
              <a:custGeom>
                <a:avLst/>
                <a:gdLst/>
                <a:ahLst/>
                <a:cxnLst/>
                <a:rect l="l" t="t" r="r" b="b"/>
                <a:pathLst>
                  <a:path w="19210" h="19210" extrusionOk="0">
                    <a:moveTo>
                      <a:pt x="19209" y="9598"/>
                    </a:moveTo>
                    <a:cubicBezTo>
                      <a:pt x="19209" y="14905"/>
                      <a:pt x="14905" y="19209"/>
                      <a:pt x="9611" y="19209"/>
                    </a:cubicBezTo>
                    <a:cubicBezTo>
                      <a:pt x="4304" y="19209"/>
                      <a:pt x="1" y="14905"/>
                      <a:pt x="1" y="9598"/>
                    </a:cubicBezTo>
                    <a:cubicBezTo>
                      <a:pt x="1" y="4291"/>
                      <a:pt x="4304" y="1"/>
                      <a:pt x="9611" y="1"/>
                    </a:cubicBezTo>
                    <a:cubicBezTo>
                      <a:pt x="14905" y="1"/>
                      <a:pt x="19209" y="4291"/>
                      <a:pt x="19209" y="9598"/>
                    </a:cubicBezTo>
                    <a:close/>
                  </a:path>
                </a:pathLst>
              </a:custGeom>
              <a:gradFill>
                <a:gsLst>
                  <a:gs pos="0">
                    <a:schemeClr val="accent3"/>
                  </a:gs>
                  <a:gs pos="100000">
                    <a:schemeClr val="accent4"/>
                  </a:gs>
                </a:gsLst>
                <a:lin ang="0" scaled="0"/>
              </a:gra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p16">
                <a:extLst>
                  <a:ext uri="{FF2B5EF4-FFF2-40B4-BE49-F238E27FC236}">
                    <a16:creationId xmlns:a16="http://schemas.microsoft.com/office/drawing/2014/main" id="{FC5A9D79-1C49-42F4-B974-383D853C5812}"/>
                  </a:ext>
                </a:extLst>
              </p:cNvPr>
              <p:cNvSpPr/>
              <p:nvPr/>
            </p:nvSpPr>
            <p:spPr>
              <a:xfrm>
                <a:off x="5059556" y="1726254"/>
                <a:ext cx="915682" cy="916457"/>
              </a:xfrm>
              <a:custGeom>
                <a:avLst/>
                <a:gdLst/>
                <a:ahLst/>
                <a:cxnLst/>
                <a:rect l="l" t="t" r="r" b="b"/>
                <a:pathLst>
                  <a:path w="16542" h="16556" extrusionOk="0">
                    <a:moveTo>
                      <a:pt x="8277" y="1"/>
                    </a:moveTo>
                    <a:cubicBezTo>
                      <a:pt x="3696" y="1"/>
                      <a:pt x="0" y="3710"/>
                      <a:pt x="0" y="8278"/>
                    </a:cubicBezTo>
                    <a:cubicBezTo>
                      <a:pt x="0" y="12846"/>
                      <a:pt x="3696" y="16556"/>
                      <a:pt x="8277" y="16556"/>
                    </a:cubicBezTo>
                    <a:cubicBezTo>
                      <a:pt x="12845" y="16556"/>
                      <a:pt x="16542" y="12846"/>
                      <a:pt x="16542" y="8278"/>
                    </a:cubicBezTo>
                    <a:cubicBezTo>
                      <a:pt x="16542" y="3710"/>
                      <a:pt x="12845" y="1"/>
                      <a:pt x="8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581;p23">
              <a:extLst>
                <a:ext uri="{FF2B5EF4-FFF2-40B4-BE49-F238E27FC236}">
                  <a16:creationId xmlns:a16="http://schemas.microsoft.com/office/drawing/2014/main" id="{C5599D06-CD1F-459A-BFE4-6B1180E3BAB1}"/>
                </a:ext>
              </a:extLst>
            </p:cNvPr>
            <p:cNvSpPr/>
            <p:nvPr/>
          </p:nvSpPr>
          <p:spPr>
            <a:xfrm>
              <a:off x="5297084" y="1995641"/>
              <a:ext cx="438532" cy="450939"/>
            </a:xfrm>
            <a:custGeom>
              <a:avLst/>
              <a:gdLst/>
              <a:ahLst/>
              <a:cxnLst/>
              <a:rect l="l" t="t" r="r" b="b"/>
              <a:pathLst>
                <a:path w="12635" h="12634" extrusionOk="0">
                  <a:moveTo>
                    <a:pt x="6302" y="2741"/>
                  </a:moveTo>
                  <a:cubicBezTo>
                    <a:pt x="6774" y="2741"/>
                    <a:pt x="7152" y="3087"/>
                    <a:pt x="7152" y="3560"/>
                  </a:cubicBezTo>
                  <a:cubicBezTo>
                    <a:pt x="7152" y="4033"/>
                    <a:pt x="6774" y="4411"/>
                    <a:pt x="6302" y="4411"/>
                  </a:cubicBezTo>
                  <a:cubicBezTo>
                    <a:pt x="5861" y="4411"/>
                    <a:pt x="5483" y="4033"/>
                    <a:pt x="5483" y="3560"/>
                  </a:cubicBezTo>
                  <a:cubicBezTo>
                    <a:pt x="5483" y="3087"/>
                    <a:pt x="5829" y="2741"/>
                    <a:pt x="6302" y="2741"/>
                  </a:cubicBezTo>
                  <a:close/>
                  <a:moveTo>
                    <a:pt x="11910" y="819"/>
                  </a:moveTo>
                  <a:lnTo>
                    <a:pt x="11910" y="5230"/>
                  </a:lnTo>
                  <a:lnTo>
                    <a:pt x="8161" y="5230"/>
                  </a:lnTo>
                  <a:cubicBezTo>
                    <a:pt x="7972" y="5041"/>
                    <a:pt x="7751" y="4820"/>
                    <a:pt x="7530" y="4726"/>
                  </a:cubicBezTo>
                  <a:cubicBezTo>
                    <a:pt x="7814" y="4411"/>
                    <a:pt x="8003" y="4001"/>
                    <a:pt x="8003" y="3560"/>
                  </a:cubicBezTo>
                  <a:cubicBezTo>
                    <a:pt x="8003" y="2678"/>
                    <a:pt x="7247" y="1922"/>
                    <a:pt x="6333" y="1922"/>
                  </a:cubicBezTo>
                  <a:cubicBezTo>
                    <a:pt x="5451" y="1922"/>
                    <a:pt x="4695" y="2678"/>
                    <a:pt x="4695" y="3560"/>
                  </a:cubicBezTo>
                  <a:cubicBezTo>
                    <a:pt x="4695" y="4001"/>
                    <a:pt x="4853" y="4411"/>
                    <a:pt x="5168" y="4726"/>
                  </a:cubicBezTo>
                  <a:cubicBezTo>
                    <a:pt x="4916" y="4820"/>
                    <a:pt x="4695" y="5041"/>
                    <a:pt x="4537" y="5230"/>
                  </a:cubicBezTo>
                  <a:lnTo>
                    <a:pt x="883" y="5230"/>
                  </a:lnTo>
                  <a:lnTo>
                    <a:pt x="883" y="819"/>
                  </a:lnTo>
                  <a:close/>
                  <a:moveTo>
                    <a:pt x="6302" y="5230"/>
                  </a:moveTo>
                  <a:cubicBezTo>
                    <a:pt x="7215" y="5230"/>
                    <a:pt x="7972" y="5986"/>
                    <a:pt x="7972" y="6868"/>
                  </a:cubicBezTo>
                  <a:lnTo>
                    <a:pt x="4664" y="6868"/>
                  </a:lnTo>
                  <a:cubicBezTo>
                    <a:pt x="4664" y="5986"/>
                    <a:pt x="5388" y="5230"/>
                    <a:pt x="6302" y="5230"/>
                  </a:cubicBezTo>
                  <a:close/>
                  <a:moveTo>
                    <a:pt x="8287" y="7719"/>
                  </a:moveTo>
                  <a:lnTo>
                    <a:pt x="7593" y="11846"/>
                  </a:lnTo>
                  <a:lnTo>
                    <a:pt x="5010" y="11846"/>
                  </a:lnTo>
                  <a:lnTo>
                    <a:pt x="4285" y="7719"/>
                  </a:lnTo>
                  <a:close/>
                  <a:moveTo>
                    <a:pt x="410" y="0"/>
                  </a:moveTo>
                  <a:cubicBezTo>
                    <a:pt x="158" y="0"/>
                    <a:pt x="1" y="189"/>
                    <a:pt x="1" y="378"/>
                  </a:cubicBezTo>
                  <a:lnTo>
                    <a:pt x="1" y="5608"/>
                  </a:lnTo>
                  <a:cubicBezTo>
                    <a:pt x="1" y="5860"/>
                    <a:pt x="190" y="6017"/>
                    <a:pt x="410" y="6017"/>
                  </a:cubicBezTo>
                  <a:lnTo>
                    <a:pt x="3970" y="6017"/>
                  </a:lnTo>
                  <a:cubicBezTo>
                    <a:pt x="3907" y="6301"/>
                    <a:pt x="3813" y="6553"/>
                    <a:pt x="3813" y="6837"/>
                  </a:cubicBezTo>
                  <a:lnTo>
                    <a:pt x="2994" y="6837"/>
                  </a:lnTo>
                  <a:cubicBezTo>
                    <a:pt x="2773" y="6837"/>
                    <a:pt x="2616" y="7026"/>
                    <a:pt x="2616" y="7246"/>
                  </a:cubicBezTo>
                  <a:cubicBezTo>
                    <a:pt x="2616" y="7467"/>
                    <a:pt x="2805" y="7656"/>
                    <a:pt x="2994" y="7656"/>
                  </a:cubicBezTo>
                  <a:lnTo>
                    <a:pt x="3466" y="7656"/>
                  </a:lnTo>
                  <a:lnTo>
                    <a:pt x="4254" y="12255"/>
                  </a:lnTo>
                  <a:cubicBezTo>
                    <a:pt x="4285" y="12476"/>
                    <a:pt x="4443" y="12633"/>
                    <a:pt x="4664" y="12633"/>
                  </a:cubicBezTo>
                  <a:lnTo>
                    <a:pt x="7972" y="12633"/>
                  </a:lnTo>
                  <a:cubicBezTo>
                    <a:pt x="8161" y="12633"/>
                    <a:pt x="8350" y="12476"/>
                    <a:pt x="8350" y="12255"/>
                  </a:cubicBezTo>
                  <a:lnTo>
                    <a:pt x="9137" y="7656"/>
                  </a:lnTo>
                  <a:lnTo>
                    <a:pt x="9610" y="7656"/>
                  </a:lnTo>
                  <a:cubicBezTo>
                    <a:pt x="9862" y="7656"/>
                    <a:pt x="10019" y="7467"/>
                    <a:pt x="10019" y="7215"/>
                  </a:cubicBezTo>
                  <a:cubicBezTo>
                    <a:pt x="10019" y="6994"/>
                    <a:pt x="9799" y="6837"/>
                    <a:pt x="9610" y="6837"/>
                  </a:cubicBezTo>
                  <a:lnTo>
                    <a:pt x="8791" y="6837"/>
                  </a:lnTo>
                  <a:cubicBezTo>
                    <a:pt x="8791" y="6553"/>
                    <a:pt x="8759" y="6269"/>
                    <a:pt x="8633" y="6017"/>
                  </a:cubicBezTo>
                  <a:lnTo>
                    <a:pt x="12225" y="6017"/>
                  </a:lnTo>
                  <a:cubicBezTo>
                    <a:pt x="12445" y="6017"/>
                    <a:pt x="12603" y="5797"/>
                    <a:pt x="12603" y="5608"/>
                  </a:cubicBezTo>
                  <a:lnTo>
                    <a:pt x="12603" y="378"/>
                  </a:lnTo>
                  <a:cubicBezTo>
                    <a:pt x="12634" y="189"/>
                    <a:pt x="12445" y="0"/>
                    <a:pt x="12256" y="0"/>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4284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9;p16"/>
          <p:cNvSpPr txBox="1"/>
          <p:nvPr/>
        </p:nvSpPr>
        <p:spPr>
          <a:xfrm>
            <a:off x="371933" y="1457232"/>
            <a:ext cx="8222066" cy="346457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1200" dirty="0">
                <a:solidFill>
                  <a:srgbClr val="0099CC"/>
                </a:solidFill>
                <a:latin typeface="Fira Sans Extra Condensed"/>
                <a:ea typeface="Fira Sans Extra Condensed"/>
                <a:cs typeface="Fira Sans Extra Condensed"/>
                <a:sym typeface="Fira Sans Extra Condensed"/>
              </a:rPr>
              <a:t>TIPS</a:t>
            </a:r>
          </a:p>
          <a:p>
            <a:pPr marL="0" lvl="0" indent="0" rtl="0">
              <a:spcBef>
                <a:spcPts val="0"/>
              </a:spcBef>
              <a:spcAft>
                <a:spcPts val="0"/>
              </a:spcAft>
              <a:buNone/>
            </a:pPr>
            <a:endParaRPr lang="en-GB" sz="1200" dirty="0">
              <a:latin typeface="Fira Sans Extra Condensed"/>
              <a:ea typeface="Fira Sans Extra Condensed"/>
              <a:cs typeface="Fira Sans Extra Condensed"/>
              <a:sym typeface="Fira Sans Extra Condensed"/>
            </a:endParaRPr>
          </a:p>
          <a:p>
            <a:pPr marL="228600" lvl="0" indent="-228600">
              <a:spcAft>
                <a:spcPts val="600"/>
              </a:spcAft>
              <a:buFont typeface="Arial" panose="020B0604020202020204" pitchFamily="34" charset="0"/>
              <a:buChar char="•"/>
            </a:pPr>
            <a:r>
              <a:rPr lang="en-GB" sz="1200" dirty="0">
                <a:latin typeface="Fira Sans Extra Condensed"/>
                <a:ea typeface="Fira Sans Extra Condensed"/>
                <a:cs typeface="Fira Sans Extra Condensed"/>
                <a:sym typeface="Fira Sans Extra Condensed"/>
              </a:rPr>
              <a:t>Realize the </a:t>
            </a:r>
            <a:r>
              <a:rPr lang="en-GB" sz="1200" dirty="0">
                <a:solidFill>
                  <a:srgbClr val="0099CC"/>
                </a:solidFill>
                <a:latin typeface="Fira Sans Extra Condensed"/>
                <a:ea typeface="Fira Sans Extra Condensed"/>
                <a:cs typeface="Fira Sans Extra Condensed"/>
                <a:sym typeface="Fira Sans Extra Condensed"/>
              </a:rPr>
              <a:t>internship abroad</a:t>
            </a:r>
            <a:r>
              <a:rPr lang="en-GB" sz="1200" dirty="0">
                <a:latin typeface="Fira Sans Extra Condensed"/>
                <a:ea typeface="Fira Sans Extra Condensed"/>
                <a:cs typeface="Fira Sans Extra Condensed"/>
                <a:sym typeface="Fira Sans Extra Condensed"/>
              </a:rPr>
              <a:t>. Who knows, it can lead to </a:t>
            </a:r>
            <a:r>
              <a:rPr lang="en-GB" sz="1200" dirty="0" err="1">
                <a:latin typeface="Fira Sans Extra Condensed"/>
                <a:ea typeface="Fira Sans Extra Condensed"/>
                <a:cs typeface="Fira Sans Extra Condensed"/>
                <a:sym typeface="Fira Sans Extra Condensed"/>
              </a:rPr>
              <a:t>groundbreaking</a:t>
            </a:r>
            <a:r>
              <a:rPr lang="en-GB" sz="1200" dirty="0">
                <a:latin typeface="Fira Sans Extra Condensed"/>
                <a:ea typeface="Fira Sans Extra Condensed"/>
                <a:cs typeface="Fira Sans Extra Condensed"/>
                <a:sym typeface="Fira Sans Extra Condensed"/>
              </a:rPr>
              <a:t> discoveries and novel insights that may shape the trajectory of your research.</a:t>
            </a:r>
          </a:p>
          <a:p>
            <a:pPr marL="228600" lvl="0" indent="-228600">
              <a:spcAft>
                <a:spcPts val="600"/>
              </a:spcAft>
              <a:buFont typeface="Arial" panose="020B0604020202020204" pitchFamily="34" charset="0"/>
              <a:buChar char="•"/>
            </a:pPr>
            <a:r>
              <a:rPr lang="en-GB" sz="1200" dirty="0">
                <a:latin typeface="Fira Sans Extra Condensed"/>
                <a:ea typeface="Fira Sans Extra Condensed"/>
                <a:cs typeface="Fira Sans Extra Condensed"/>
                <a:sym typeface="Fira Sans Extra Condensed"/>
              </a:rPr>
              <a:t>Take part in </a:t>
            </a:r>
            <a:r>
              <a:rPr lang="en-GB" sz="1200" dirty="0">
                <a:solidFill>
                  <a:srgbClr val="0099CC"/>
                </a:solidFill>
                <a:latin typeface="Fira Sans Extra Condensed"/>
                <a:ea typeface="Fira Sans Extra Condensed"/>
                <a:cs typeface="Fira Sans Extra Condensed"/>
                <a:sym typeface="Fira Sans Extra Condensed"/>
              </a:rPr>
              <a:t>excursions to industry companies </a:t>
            </a:r>
            <a:r>
              <a:rPr lang="en-GB" sz="1200" dirty="0">
                <a:latin typeface="Fira Sans Extra Condensed"/>
                <a:ea typeface="Fira Sans Extra Condensed"/>
                <a:cs typeface="Fira Sans Extra Condensed"/>
                <a:sym typeface="Fira Sans Extra Condensed"/>
              </a:rPr>
              <a:t>and explore other opportunities for internships or job offers.</a:t>
            </a:r>
          </a:p>
          <a:p>
            <a:pPr marL="228600" lvl="0" indent="-228600">
              <a:spcAft>
                <a:spcPts val="600"/>
              </a:spcAft>
              <a:buFont typeface="Arial" panose="020B0604020202020204" pitchFamily="34" charset="0"/>
              <a:buChar char="•"/>
            </a:pPr>
            <a:r>
              <a:rPr lang="en-GB" sz="1200" dirty="0">
                <a:latin typeface="Fira Sans Extra Condensed"/>
                <a:ea typeface="Fira Sans Extra Condensed"/>
                <a:cs typeface="Fira Sans Extra Condensed"/>
                <a:sym typeface="Fira Sans Extra Condensed"/>
              </a:rPr>
              <a:t>Explore the </a:t>
            </a:r>
            <a:r>
              <a:rPr lang="en-GB" sz="1200" dirty="0">
                <a:solidFill>
                  <a:srgbClr val="0099CC"/>
                </a:solidFill>
                <a:latin typeface="Fira Sans Extra Condensed"/>
                <a:ea typeface="Fira Sans Extra Condensed"/>
                <a:cs typeface="Fira Sans Extra Condensed"/>
                <a:sym typeface="Fira Sans Extra Condensed"/>
                <a:hlinkClick r:id="rId2">
                  <a:extLst>
                    <a:ext uri="{A12FA001-AC4F-418D-AE19-62706E023703}">
                      <ahyp:hlinkClr xmlns:ahyp="http://schemas.microsoft.com/office/drawing/2018/hyperlinkcolor" val="tx"/>
                    </a:ext>
                  </a:extLst>
                </a:hlinkClick>
              </a:rPr>
              <a:t>Career </a:t>
            </a:r>
            <a:r>
              <a:rPr lang="en-GB" sz="1200" dirty="0" err="1">
                <a:solidFill>
                  <a:srgbClr val="0099CC"/>
                </a:solidFill>
                <a:latin typeface="Fira Sans Extra Condensed"/>
                <a:ea typeface="Fira Sans Extra Condensed"/>
                <a:cs typeface="Fira Sans Extra Condensed"/>
                <a:sym typeface="Fira Sans Extra Condensed"/>
                <a:hlinkClick r:id="rId2">
                  <a:extLst>
                    <a:ext uri="{A12FA001-AC4F-418D-AE19-62706E023703}">
                      <ahyp:hlinkClr xmlns:ahyp="http://schemas.microsoft.com/office/drawing/2018/hyperlinkcolor" val="tx"/>
                    </a:ext>
                  </a:extLst>
                </a:hlinkClick>
              </a:rPr>
              <a:t>Center</a:t>
            </a:r>
            <a:r>
              <a:rPr lang="en-GB" sz="1200" dirty="0">
                <a:solidFill>
                  <a:srgbClr val="0099CC"/>
                </a:solidFill>
                <a:latin typeface="Fira Sans Extra Condensed"/>
                <a:ea typeface="Fira Sans Extra Condensed"/>
                <a:cs typeface="Fira Sans Extra Condensed"/>
                <a:sym typeface="Fira Sans Extra Condensed"/>
              </a:rPr>
              <a:t> </a:t>
            </a:r>
            <a:r>
              <a:rPr lang="en-GB" sz="1200" dirty="0">
                <a:latin typeface="Fira Sans Extra Condensed"/>
                <a:ea typeface="Fira Sans Extra Condensed"/>
                <a:cs typeface="Fira Sans Extra Condensed"/>
                <a:sym typeface="Fira Sans Extra Condensed"/>
              </a:rPr>
              <a:t>website to learn about personalized </a:t>
            </a:r>
            <a:r>
              <a:rPr lang="cs-CZ" sz="1200" dirty="0" err="1">
                <a:latin typeface="Fira Sans Extra Condensed"/>
                <a:ea typeface="Fira Sans Extra Condensed"/>
                <a:cs typeface="Fira Sans Extra Condensed"/>
                <a:sym typeface="Fira Sans Extra Condensed"/>
              </a:rPr>
              <a:t>counselling</a:t>
            </a:r>
            <a:r>
              <a:rPr lang="en-GB" sz="1200" dirty="0">
                <a:latin typeface="Fira Sans Extra Condensed"/>
                <a:ea typeface="Fira Sans Extra Condensed"/>
                <a:cs typeface="Fira Sans Extra Condensed"/>
                <a:sym typeface="Fira Sans Extra Condensed"/>
              </a:rPr>
              <a:t>, training seminars, workshops, and other key activities involved in your job search.</a:t>
            </a:r>
          </a:p>
          <a:p>
            <a:pPr marL="228600" lvl="0" indent="-228600">
              <a:spcAft>
                <a:spcPts val="600"/>
              </a:spcAft>
              <a:buFont typeface="Arial" panose="020B0604020202020204" pitchFamily="34" charset="0"/>
              <a:buChar char="•"/>
            </a:pPr>
            <a:r>
              <a:rPr lang="en-GB" sz="1200" dirty="0">
                <a:latin typeface="Fira Sans Extra Condensed"/>
                <a:ea typeface="Fira Sans Extra Condensed"/>
                <a:cs typeface="Fira Sans Extra Condensed"/>
                <a:sym typeface="Fira Sans Extra Condensed"/>
              </a:rPr>
              <a:t>Update and </a:t>
            </a:r>
            <a:r>
              <a:rPr lang="en-GB" sz="1200" dirty="0">
                <a:solidFill>
                  <a:srgbClr val="0099CC"/>
                </a:solidFill>
                <a:latin typeface="Fira Sans Extra Condensed"/>
                <a:ea typeface="Fira Sans Extra Condensed"/>
                <a:cs typeface="Fira Sans Extra Condensed"/>
                <a:sym typeface="Fira Sans Extra Condensed"/>
              </a:rPr>
              <a:t>polish your CV </a:t>
            </a:r>
            <a:r>
              <a:rPr lang="en-GB" sz="1200" dirty="0">
                <a:latin typeface="Fira Sans Extra Condensed"/>
                <a:ea typeface="Fira Sans Extra Condensed"/>
                <a:cs typeface="Fira Sans Extra Condensed"/>
                <a:sym typeface="Fira Sans Extra Condensed"/>
              </a:rPr>
              <a:t>to perfection or craft a tailored </a:t>
            </a:r>
            <a:r>
              <a:rPr lang="en-GB" sz="1200" dirty="0">
                <a:latin typeface="Fira Sans Extra Condensed"/>
                <a:ea typeface="Fira Sans Extra Condensed"/>
                <a:cs typeface="Fira Sans Extra Condensed"/>
                <a:sym typeface="Fira Sans Extra Condensed"/>
                <a:hlinkClick r:id="rId3"/>
              </a:rPr>
              <a:t>resume</a:t>
            </a:r>
            <a:r>
              <a:rPr lang="en-GB" sz="1200" dirty="0">
                <a:latin typeface="Fira Sans Extra Condensed"/>
                <a:ea typeface="Fira Sans Extra Condensed"/>
                <a:cs typeface="Fira Sans Extra Condensed"/>
                <a:sym typeface="Fira Sans Extra Condensed"/>
              </a:rPr>
              <a:t> that captures your unique qualifications.</a:t>
            </a:r>
          </a:p>
          <a:p>
            <a:pPr marL="228600" lvl="0" indent="-228600">
              <a:spcAft>
                <a:spcPts val="600"/>
              </a:spcAft>
              <a:buFont typeface="Arial" panose="020B0604020202020204" pitchFamily="34" charset="0"/>
              <a:buChar char="•"/>
            </a:pPr>
            <a:r>
              <a:rPr lang="en-GB" sz="1200" dirty="0">
                <a:solidFill>
                  <a:schemeClr val="tx1"/>
                </a:solidFill>
                <a:latin typeface="Fira Sans Extra Condensed"/>
                <a:ea typeface="Fira Sans Extra Condensed"/>
                <a:cs typeface="Fira Sans Extra Condensed"/>
                <a:sym typeface="Fira Sans Extra Condensed"/>
              </a:rPr>
              <a:t>Share insights from your internship at the </a:t>
            </a:r>
            <a:r>
              <a:rPr lang="en-GB" sz="1200" dirty="0">
                <a:solidFill>
                  <a:srgbClr val="C00000"/>
                </a:solidFill>
                <a:latin typeface="Fira Sans Extra Condensed"/>
                <a:ea typeface="Fira Sans Extra Condensed"/>
                <a:cs typeface="Fira Sans Extra Condensed"/>
                <a:sym typeface="Fira Sans Extra Condensed"/>
              </a:rPr>
              <a:t>TAC meeting</a:t>
            </a:r>
            <a:r>
              <a:rPr lang="en-GB" sz="1200" dirty="0">
                <a:solidFill>
                  <a:schemeClr val="tx1"/>
                </a:solidFill>
                <a:latin typeface="Fira Sans Extra Condensed"/>
                <a:ea typeface="Fira Sans Extra Condensed"/>
                <a:cs typeface="Fira Sans Extra Condensed"/>
                <a:sym typeface="Fira Sans Extra Condensed"/>
              </a:rPr>
              <a:t>. Seek valuable advice to shape your career plans.</a:t>
            </a:r>
            <a:r>
              <a:rPr lang="cs-CZ" sz="1200" dirty="0">
                <a:solidFill>
                  <a:schemeClr val="tx1"/>
                </a:solidFill>
                <a:latin typeface="Fira Sans Extra Condensed"/>
                <a:ea typeface="Fira Sans Extra Condensed"/>
                <a:cs typeface="Fira Sans Extra Condensed"/>
                <a:sym typeface="Fira Sans Extra Condensed"/>
              </a:rPr>
              <a:t> </a:t>
            </a:r>
            <a:endParaRPr lang="en-GB" sz="1200" dirty="0">
              <a:solidFill>
                <a:schemeClr val="tx1"/>
              </a:solidFill>
              <a:latin typeface="Fira Sans Extra Condensed"/>
              <a:ea typeface="Fira Sans Extra Condensed"/>
              <a:cs typeface="Fira Sans Extra Condensed"/>
              <a:sym typeface="Fira Sans Extra Condensed"/>
            </a:endParaRPr>
          </a:p>
        </p:txBody>
      </p:sp>
      <p:grpSp>
        <p:nvGrpSpPr>
          <p:cNvPr id="30" name="Google Shape;1878;p45"/>
          <p:cNvGrpSpPr/>
          <p:nvPr/>
        </p:nvGrpSpPr>
        <p:grpSpPr>
          <a:xfrm>
            <a:off x="797326" y="1457232"/>
            <a:ext cx="330007" cy="330009"/>
            <a:chOff x="-1333975" y="2365850"/>
            <a:chExt cx="292225" cy="293575"/>
          </a:xfrm>
          <a:solidFill>
            <a:srgbClr val="0099CC"/>
          </a:solidFill>
        </p:grpSpPr>
        <p:sp>
          <p:nvSpPr>
            <p:cNvPr id="31" name="Google Shape;1879;p45"/>
            <p:cNvSpPr/>
            <p:nvPr/>
          </p:nvSpPr>
          <p:spPr>
            <a:xfrm>
              <a:off x="-1285150" y="2365850"/>
              <a:ext cx="191225" cy="293575"/>
            </a:xfrm>
            <a:custGeom>
              <a:avLst/>
              <a:gdLst/>
              <a:ahLst/>
              <a:cxnLst/>
              <a:rect l="l" t="t" r="r" b="b"/>
              <a:pathLst>
                <a:path w="7649" h="11743" extrusionOk="0">
                  <a:moveTo>
                    <a:pt x="3813" y="684"/>
                  </a:moveTo>
                  <a:cubicBezTo>
                    <a:pt x="5545" y="684"/>
                    <a:pt x="6900" y="2039"/>
                    <a:pt x="6900" y="3740"/>
                  </a:cubicBezTo>
                  <a:cubicBezTo>
                    <a:pt x="6931" y="4780"/>
                    <a:pt x="6553" y="5347"/>
                    <a:pt x="6270" y="5788"/>
                  </a:cubicBezTo>
                  <a:cubicBezTo>
                    <a:pt x="5797" y="6544"/>
                    <a:pt x="5608" y="6922"/>
                    <a:pt x="5608" y="7930"/>
                  </a:cubicBezTo>
                  <a:cubicBezTo>
                    <a:pt x="5608" y="8119"/>
                    <a:pt x="5451" y="8277"/>
                    <a:pt x="5230" y="8277"/>
                  </a:cubicBezTo>
                  <a:lnTo>
                    <a:pt x="2489" y="8277"/>
                  </a:lnTo>
                  <a:cubicBezTo>
                    <a:pt x="2300" y="8277"/>
                    <a:pt x="2143" y="8119"/>
                    <a:pt x="2143" y="7930"/>
                  </a:cubicBezTo>
                  <a:cubicBezTo>
                    <a:pt x="2143" y="6922"/>
                    <a:pt x="1922" y="6576"/>
                    <a:pt x="1450" y="5820"/>
                  </a:cubicBezTo>
                  <a:cubicBezTo>
                    <a:pt x="1198" y="5347"/>
                    <a:pt x="567" y="4528"/>
                    <a:pt x="788" y="3205"/>
                  </a:cubicBezTo>
                  <a:cubicBezTo>
                    <a:pt x="1040" y="1819"/>
                    <a:pt x="2237" y="684"/>
                    <a:pt x="3813" y="684"/>
                  </a:cubicBezTo>
                  <a:close/>
                  <a:moveTo>
                    <a:pt x="4852" y="8907"/>
                  </a:moveTo>
                  <a:lnTo>
                    <a:pt x="4852" y="9569"/>
                  </a:lnTo>
                  <a:lnTo>
                    <a:pt x="4506" y="9569"/>
                  </a:lnTo>
                  <a:cubicBezTo>
                    <a:pt x="4285" y="9569"/>
                    <a:pt x="4128" y="9726"/>
                    <a:pt x="4128" y="9915"/>
                  </a:cubicBezTo>
                  <a:cubicBezTo>
                    <a:pt x="4128" y="10136"/>
                    <a:pt x="4285" y="10293"/>
                    <a:pt x="4506" y="10293"/>
                  </a:cubicBezTo>
                  <a:lnTo>
                    <a:pt x="4852" y="10293"/>
                  </a:lnTo>
                  <a:lnTo>
                    <a:pt x="4852" y="10640"/>
                  </a:lnTo>
                  <a:cubicBezTo>
                    <a:pt x="4884" y="10829"/>
                    <a:pt x="4726" y="10986"/>
                    <a:pt x="4537" y="10986"/>
                  </a:cubicBezTo>
                  <a:lnTo>
                    <a:pt x="3151" y="10986"/>
                  </a:lnTo>
                  <a:cubicBezTo>
                    <a:pt x="2962" y="10986"/>
                    <a:pt x="2804" y="10829"/>
                    <a:pt x="2804" y="10640"/>
                  </a:cubicBezTo>
                  <a:lnTo>
                    <a:pt x="2804" y="10293"/>
                  </a:lnTo>
                  <a:lnTo>
                    <a:pt x="3151" y="10293"/>
                  </a:lnTo>
                  <a:cubicBezTo>
                    <a:pt x="3371" y="10293"/>
                    <a:pt x="3529" y="10136"/>
                    <a:pt x="3529" y="9915"/>
                  </a:cubicBezTo>
                  <a:cubicBezTo>
                    <a:pt x="3529" y="9726"/>
                    <a:pt x="3371" y="9569"/>
                    <a:pt x="3151" y="9569"/>
                  </a:cubicBezTo>
                  <a:lnTo>
                    <a:pt x="2804" y="9569"/>
                  </a:lnTo>
                  <a:lnTo>
                    <a:pt x="2804" y="8907"/>
                  </a:lnTo>
                  <a:close/>
                  <a:moveTo>
                    <a:pt x="3897" y="1"/>
                  </a:moveTo>
                  <a:cubicBezTo>
                    <a:pt x="3632" y="1"/>
                    <a:pt x="3361" y="28"/>
                    <a:pt x="3088" y="86"/>
                  </a:cubicBezTo>
                  <a:cubicBezTo>
                    <a:pt x="1607" y="401"/>
                    <a:pt x="441" y="1566"/>
                    <a:pt x="158" y="3079"/>
                  </a:cubicBezTo>
                  <a:cubicBezTo>
                    <a:pt x="0" y="3992"/>
                    <a:pt x="158" y="4969"/>
                    <a:pt x="631" y="5757"/>
                  </a:cubicBezTo>
                  <a:cubicBezTo>
                    <a:pt x="757" y="5914"/>
                    <a:pt x="820" y="6072"/>
                    <a:pt x="914" y="6229"/>
                  </a:cubicBezTo>
                  <a:cubicBezTo>
                    <a:pt x="1355" y="6891"/>
                    <a:pt x="1450" y="7143"/>
                    <a:pt x="1450" y="7962"/>
                  </a:cubicBezTo>
                  <a:cubicBezTo>
                    <a:pt x="1450" y="8403"/>
                    <a:pt x="1733" y="8781"/>
                    <a:pt x="2143" y="8939"/>
                  </a:cubicBezTo>
                  <a:lnTo>
                    <a:pt x="2143" y="10703"/>
                  </a:lnTo>
                  <a:cubicBezTo>
                    <a:pt x="2143" y="11270"/>
                    <a:pt x="2615" y="11743"/>
                    <a:pt x="3151" y="11743"/>
                  </a:cubicBezTo>
                  <a:lnTo>
                    <a:pt x="4537" y="11743"/>
                  </a:lnTo>
                  <a:cubicBezTo>
                    <a:pt x="5073" y="11743"/>
                    <a:pt x="5545" y="11270"/>
                    <a:pt x="5545" y="10703"/>
                  </a:cubicBezTo>
                  <a:lnTo>
                    <a:pt x="5545" y="8939"/>
                  </a:lnTo>
                  <a:cubicBezTo>
                    <a:pt x="5955" y="8781"/>
                    <a:pt x="6238" y="8435"/>
                    <a:pt x="6238" y="7962"/>
                  </a:cubicBezTo>
                  <a:lnTo>
                    <a:pt x="6238" y="7930"/>
                  </a:lnTo>
                  <a:cubicBezTo>
                    <a:pt x="6238" y="7143"/>
                    <a:pt x="6427" y="6828"/>
                    <a:pt x="6805" y="6229"/>
                  </a:cubicBezTo>
                  <a:cubicBezTo>
                    <a:pt x="7089" y="5788"/>
                    <a:pt x="7593" y="5032"/>
                    <a:pt x="7593" y="3835"/>
                  </a:cubicBezTo>
                  <a:cubicBezTo>
                    <a:pt x="7649" y="1658"/>
                    <a:pt x="5950" y="1"/>
                    <a:pt x="38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80;p45"/>
            <p:cNvSpPr/>
            <p:nvPr/>
          </p:nvSpPr>
          <p:spPr>
            <a:xfrm>
              <a:off x="-107642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40" y="725"/>
                  </a:lnTo>
                  <a:cubicBezTo>
                    <a:pt x="1229" y="725"/>
                    <a:pt x="1386" y="568"/>
                    <a:pt x="1386" y="379"/>
                  </a:cubicBezTo>
                  <a:cubicBezTo>
                    <a:pt x="1386" y="158"/>
                    <a:pt x="122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81;p45"/>
            <p:cNvSpPr/>
            <p:nvPr/>
          </p:nvSpPr>
          <p:spPr>
            <a:xfrm>
              <a:off x="-133397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08" y="725"/>
                  </a:lnTo>
                  <a:cubicBezTo>
                    <a:pt x="1197" y="694"/>
                    <a:pt x="1386" y="536"/>
                    <a:pt x="1386" y="379"/>
                  </a:cubicBezTo>
                  <a:cubicBezTo>
                    <a:pt x="1386" y="158"/>
                    <a:pt x="1197" y="1"/>
                    <a:pt x="10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82;p45"/>
            <p:cNvSpPr/>
            <p:nvPr/>
          </p:nvSpPr>
          <p:spPr>
            <a:xfrm>
              <a:off x="-1093750" y="2383050"/>
              <a:ext cx="35450" cy="26575"/>
            </a:xfrm>
            <a:custGeom>
              <a:avLst/>
              <a:gdLst/>
              <a:ahLst/>
              <a:cxnLst/>
              <a:rect l="l" t="t" r="r" b="b"/>
              <a:pathLst>
                <a:path w="1418" h="1063" extrusionOk="0">
                  <a:moveTo>
                    <a:pt x="992" y="1"/>
                  </a:moveTo>
                  <a:cubicBezTo>
                    <a:pt x="931" y="1"/>
                    <a:pt x="870" y="19"/>
                    <a:pt x="819" y="59"/>
                  </a:cubicBezTo>
                  <a:lnTo>
                    <a:pt x="221" y="406"/>
                  </a:lnTo>
                  <a:cubicBezTo>
                    <a:pt x="63" y="500"/>
                    <a:pt x="0" y="721"/>
                    <a:pt x="95" y="878"/>
                  </a:cubicBezTo>
                  <a:cubicBezTo>
                    <a:pt x="159" y="985"/>
                    <a:pt x="295" y="1063"/>
                    <a:pt x="415" y="1063"/>
                  </a:cubicBezTo>
                  <a:cubicBezTo>
                    <a:pt x="473" y="1063"/>
                    <a:pt x="527" y="1045"/>
                    <a:pt x="567" y="1005"/>
                  </a:cubicBezTo>
                  <a:lnTo>
                    <a:pt x="1166" y="658"/>
                  </a:lnTo>
                  <a:cubicBezTo>
                    <a:pt x="1323" y="563"/>
                    <a:pt x="1418" y="343"/>
                    <a:pt x="1292" y="185"/>
                  </a:cubicBezTo>
                  <a:cubicBezTo>
                    <a:pt x="1249" y="79"/>
                    <a:pt x="1120" y="1"/>
                    <a:pt x="9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83;p45"/>
            <p:cNvSpPr/>
            <p:nvPr/>
          </p:nvSpPr>
          <p:spPr>
            <a:xfrm>
              <a:off x="-1317450" y="2512575"/>
              <a:ext cx="35475" cy="26225"/>
            </a:xfrm>
            <a:custGeom>
              <a:avLst/>
              <a:gdLst/>
              <a:ahLst/>
              <a:cxnLst/>
              <a:rect l="l" t="t" r="r" b="b"/>
              <a:pathLst>
                <a:path w="1419" h="1049" extrusionOk="0">
                  <a:moveTo>
                    <a:pt x="1005" y="1"/>
                  </a:moveTo>
                  <a:cubicBezTo>
                    <a:pt x="944" y="1"/>
                    <a:pt x="880" y="15"/>
                    <a:pt x="820" y="45"/>
                  </a:cubicBezTo>
                  <a:lnTo>
                    <a:pt x="221" y="392"/>
                  </a:lnTo>
                  <a:cubicBezTo>
                    <a:pt x="64" y="486"/>
                    <a:pt x="1" y="707"/>
                    <a:pt x="127" y="864"/>
                  </a:cubicBezTo>
                  <a:cubicBezTo>
                    <a:pt x="169" y="971"/>
                    <a:pt x="299" y="1049"/>
                    <a:pt x="427" y="1049"/>
                  </a:cubicBezTo>
                  <a:cubicBezTo>
                    <a:pt x="488" y="1049"/>
                    <a:pt x="548" y="1031"/>
                    <a:pt x="599" y="990"/>
                  </a:cubicBezTo>
                  <a:lnTo>
                    <a:pt x="1166" y="644"/>
                  </a:lnTo>
                  <a:cubicBezTo>
                    <a:pt x="1324" y="549"/>
                    <a:pt x="1418" y="329"/>
                    <a:pt x="1292" y="171"/>
                  </a:cubicBezTo>
                  <a:cubicBezTo>
                    <a:pt x="1250" y="64"/>
                    <a:pt x="1134" y="1"/>
                    <a:pt x="10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84;p45"/>
            <p:cNvSpPr/>
            <p:nvPr/>
          </p:nvSpPr>
          <p:spPr>
            <a:xfrm>
              <a:off x="-1092975" y="2512575"/>
              <a:ext cx="34675" cy="25525"/>
            </a:xfrm>
            <a:custGeom>
              <a:avLst/>
              <a:gdLst/>
              <a:ahLst/>
              <a:cxnLst/>
              <a:rect l="l" t="t" r="r" b="b"/>
              <a:pathLst>
                <a:path w="1387" h="1021" extrusionOk="0">
                  <a:moveTo>
                    <a:pt x="378" y="1"/>
                  </a:moveTo>
                  <a:cubicBezTo>
                    <a:pt x="264" y="1"/>
                    <a:pt x="149" y="64"/>
                    <a:pt x="64" y="171"/>
                  </a:cubicBezTo>
                  <a:cubicBezTo>
                    <a:pt x="1" y="329"/>
                    <a:pt x="32" y="518"/>
                    <a:pt x="190" y="644"/>
                  </a:cubicBezTo>
                  <a:lnTo>
                    <a:pt x="788" y="990"/>
                  </a:lnTo>
                  <a:cubicBezTo>
                    <a:pt x="838" y="1010"/>
                    <a:pt x="891" y="1021"/>
                    <a:pt x="944" y="1021"/>
                  </a:cubicBezTo>
                  <a:cubicBezTo>
                    <a:pt x="1059" y="1021"/>
                    <a:pt x="1175" y="972"/>
                    <a:pt x="1261" y="864"/>
                  </a:cubicBezTo>
                  <a:cubicBezTo>
                    <a:pt x="1387" y="675"/>
                    <a:pt x="1292" y="486"/>
                    <a:pt x="1135" y="392"/>
                  </a:cubicBezTo>
                  <a:lnTo>
                    <a:pt x="536" y="45"/>
                  </a:lnTo>
                  <a:cubicBezTo>
                    <a:pt x="486" y="15"/>
                    <a:pt x="432"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85;p45"/>
            <p:cNvSpPr/>
            <p:nvPr/>
          </p:nvSpPr>
          <p:spPr>
            <a:xfrm>
              <a:off x="-1316650" y="2383750"/>
              <a:ext cx="34675" cy="25525"/>
            </a:xfrm>
            <a:custGeom>
              <a:avLst/>
              <a:gdLst/>
              <a:ahLst/>
              <a:cxnLst/>
              <a:rect l="l" t="t" r="r" b="b"/>
              <a:pathLst>
                <a:path w="1387" h="1021" extrusionOk="0">
                  <a:moveTo>
                    <a:pt x="405" y="1"/>
                  </a:moveTo>
                  <a:cubicBezTo>
                    <a:pt x="283" y="1"/>
                    <a:pt x="159" y="50"/>
                    <a:pt x="95" y="157"/>
                  </a:cubicBezTo>
                  <a:cubicBezTo>
                    <a:pt x="0" y="315"/>
                    <a:pt x="63" y="504"/>
                    <a:pt x="221" y="630"/>
                  </a:cubicBezTo>
                  <a:lnTo>
                    <a:pt x="788" y="977"/>
                  </a:lnTo>
                  <a:cubicBezTo>
                    <a:pt x="838" y="1007"/>
                    <a:pt x="895" y="1021"/>
                    <a:pt x="953" y="1021"/>
                  </a:cubicBezTo>
                  <a:cubicBezTo>
                    <a:pt x="1074" y="1021"/>
                    <a:pt x="1196" y="958"/>
                    <a:pt x="1260" y="850"/>
                  </a:cubicBezTo>
                  <a:cubicBezTo>
                    <a:pt x="1386" y="693"/>
                    <a:pt x="1292" y="504"/>
                    <a:pt x="1134" y="378"/>
                  </a:cubicBezTo>
                  <a:lnTo>
                    <a:pt x="567" y="31"/>
                  </a:lnTo>
                  <a:cubicBezTo>
                    <a:pt x="517" y="11"/>
                    <a:pt x="461" y="1"/>
                    <a:pt x="4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86;p45"/>
            <p:cNvSpPr/>
            <p:nvPr/>
          </p:nvSpPr>
          <p:spPr>
            <a:xfrm>
              <a:off x="-1239475" y="2401575"/>
              <a:ext cx="102425" cy="153100"/>
            </a:xfrm>
            <a:custGeom>
              <a:avLst/>
              <a:gdLst/>
              <a:ahLst/>
              <a:cxnLst/>
              <a:rect l="l" t="t" r="r" b="b"/>
              <a:pathLst>
                <a:path w="4097" h="6124" extrusionOk="0">
                  <a:moveTo>
                    <a:pt x="1733" y="1492"/>
                  </a:moveTo>
                  <a:lnTo>
                    <a:pt x="1733" y="2343"/>
                  </a:lnTo>
                  <a:cubicBezTo>
                    <a:pt x="1733" y="2500"/>
                    <a:pt x="1796" y="2626"/>
                    <a:pt x="1922" y="2658"/>
                  </a:cubicBezTo>
                  <a:lnTo>
                    <a:pt x="3246" y="3225"/>
                  </a:lnTo>
                  <a:lnTo>
                    <a:pt x="2395" y="4611"/>
                  </a:lnTo>
                  <a:lnTo>
                    <a:pt x="2395" y="3729"/>
                  </a:lnTo>
                  <a:cubicBezTo>
                    <a:pt x="2395" y="3572"/>
                    <a:pt x="2332" y="3445"/>
                    <a:pt x="2206" y="3414"/>
                  </a:cubicBezTo>
                  <a:lnTo>
                    <a:pt x="851" y="2878"/>
                  </a:lnTo>
                  <a:lnTo>
                    <a:pt x="1733" y="1492"/>
                  </a:lnTo>
                  <a:close/>
                  <a:moveTo>
                    <a:pt x="2038" y="0"/>
                  </a:moveTo>
                  <a:cubicBezTo>
                    <a:pt x="1919" y="0"/>
                    <a:pt x="1814" y="47"/>
                    <a:pt x="1765" y="169"/>
                  </a:cubicBezTo>
                  <a:lnTo>
                    <a:pt x="64" y="2941"/>
                  </a:lnTo>
                  <a:cubicBezTo>
                    <a:pt x="32" y="3004"/>
                    <a:pt x="1" y="3130"/>
                    <a:pt x="32" y="3225"/>
                  </a:cubicBezTo>
                  <a:cubicBezTo>
                    <a:pt x="64" y="3288"/>
                    <a:pt x="158" y="3382"/>
                    <a:pt x="221" y="3414"/>
                  </a:cubicBezTo>
                  <a:lnTo>
                    <a:pt x="1733" y="4013"/>
                  </a:lnTo>
                  <a:lnTo>
                    <a:pt x="1733" y="5808"/>
                  </a:lnTo>
                  <a:cubicBezTo>
                    <a:pt x="1733" y="5966"/>
                    <a:pt x="1859" y="6092"/>
                    <a:pt x="1954" y="6123"/>
                  </a:cubicBezTo>
                  <a:lnTo>
                    <a:pt x="2049" y="6123"/>
                  </a:lnTo>
                  <a:cubicBezTo>
                    <a:pt x="2143" y="6123"/>
                    <a:pt x="2269" y="6092"/>
                    <a:pt x="2301" y="5966"/>
                  </a:cubicBezTo>
                  <a:lnTo>
                    <a:pt x="4002" y="3225"/>
                  </a:lnTo>
                  <a:cubicBezTo>
                    <a:pt x="4033" y="3130"/>
                    <a:pt x="4096" y="3004"/>
                    <a:pt x="4033" y="2941"/>
                  </a:cubicBezTo>
                  <a:cubicBezTo>
                    <a:pt x="4033" y="2878"/>
                    <a:pt x="3970" y="2784"/>
                    <a:pt x="3907" y="2752"/>
                  </a:cubicBezTo>
                  <a:lnTo>
                    <a:pt x="2395" y="2154"/>
                  </a:lnTo>
                  <a:lnTo>
                    <a:pt x="2395" y="358"/>
                  </a:lnTo>
                  <a:cubicBezTo>
                    <a:pt x="2395" y="169"/>
                    <a:pt x="2269" y="74"/>
                    <a:pt x="2143" y="11"/>
                  </a:cubicBezTo>
                  <a:cubicBezTo>
                    <a:pt x="2108" y="4"/>
                    <a:pt x="2072" y="0"/>
                    <a:pt x="20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78;p16">
            <a:extLst>
              <a:ext uri="{FF2B5EF4-FFF2-40B4-BE49-F238E27FC236}">
                <a16:creationId xmlns:a16="http://schemas.microsoft.com/office/drawing/2014/main" id="{6B207894-2A7F-486F-830D-0A9CDCF5B395}"/>
              </a:ext>
            </a:extLst>
          </p:cNvPr>
          <p:cNvSpPr txBox="1"/>
          <p:nvPr/>
        </p:nvSpPr>
        <p:spPr>
          <a:xfrm>
            <a:off x="338690" y="1056739"/>
            <a:ext cx="1773900" cy="167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cs-CZ" sz="2800" dirty="0" err="1">
                <a:solidFill>
                  <a:schemeClr val="accent4"/>
                </a:solidFill>
                <a:latin typeface="Fira Sans Extra Condensed Medium"/>
                <a:ea typeface="Fira Sans Extra Condensed Medium"/>
                <a:cs typeface="Fira Sans Extra Condensed Medium"/>
                <a:sym typeface="Fira Sans Extra Condensed Medium"/>
              </a:rPr>
              <a:t>Year</a:t>
            </a:r>
            <a:r>
              <a:rPr lang="cs-CZ" sz="2800" dirty="0">
                <a:solidFill>
                  <a:schemeClr val="accent4"/>
                </a:solidFill>
                <a:latin typeface="Fira Sans Extra Condensed Medium"/>
                <a:ea typeface="Fira Sans Extra Condensed Medium"/>
                <a:cs typeface="Fira Sans Extra Condensed Medium"/>
                <a:sym typeface="Fira Sans Extra Condensed Medium"/>
              </a:rPr>
              <a:t> </a:t>
            </a:r>
            <a:r>
              <a:rPr lang="en-US" sz="2800" dirty="0">
                <a:solidFill>
                  <a:schemeClr val="accent4"/>
                </a:solidFill>
                <a:latin typeface="Fira Sans Extra Condensed Medium"/>
                <a:ea typeface="Fira Sans Extra Condensed Medium"/>
                <a:cs typeface="Fira Sans Extra Condensed Medium"/>
                <a:sym typeface="Fira Sans Extra Condensed Medium"/>
              </a:rPr>
              <a:t>3</a:t>
            </a:r>
            <a:endParaRPr sz="2800" dirty="0">
              <a:solidFill>
                <a:schemeClr val="accent4"/>
              </a:solidFill>
              <a:latin typeface="Fira Sans Extra Condensed Medium"/>
              <a:ea typeface="Fira Sans Extra Condensed Medium"/>
              <a:cs typeface="Fira Sans Extra Condensed Medium"/>
              <a:sym typeface="Fira Sans Extra Condensed Medium"/>
            </a:endParaRPr>
          </a:p>
        </p:txBody>
      </p:sp>
      <p:grpSp>
        <p:nvGrpSpPr>
          <p:cNvPr id="40" name="Google Shape;91;p16">
            <a:extLst>
              <a:ext uri="{FF2B5EF4-FFF2-40B4-BE49-F238E27FC236}">
                <a16:creationId xmlns:a16="http://schemas.microsoft.com/office/drawing/2014/main" id="{D50A08DA-F367-41BD-9047-57709E8A4074}"/>
              </a:ext>
            </a:extLst>
          </p:cNvPr>
          <p:cNvGrpSpPr/>
          <p:nvPr/>
        </p:nvGrpSpPr>
        <p:grpSpPr>
          <a:xfrm>
            <a:off x="338690" y="146913"/>
            <a:ext cx="8288553" cy="811232"/>
            <a:chOff x="427675" y="2363506"/>
            <a:chExt cx="8288553" cy="811232"/>
          </a:xfrm>
        </p:grpSpPr>
        <p:sp>
          <p:nvSpPr>
            <p:cNvPr id="41" name="Google Shape;92;p16">
              <a:extLst>
                <a:ext uri="{FF2B5EF4-FFF2-40B4-BE49-F238E27FC236}">
                  <a16:creationId xmlns:a16="http://schemas.microsoft.com/office/drawing/2014/main" id="{569CF4A8-1570-428B-971D-4E4F08963FE3}"/>
                </a:ext>
              </a:extLst>
            </p:cNvPr>
            <p:cNvSpPr/>
            <p:nvPr/>
          </p:nvSpPr>
          <p:spPr>
            <a:xfrm>
              <a:off x="427675" y="2430759"/>
              <a:ext cx="8288553" cy="675995"/>
            </a:xfrm>
            <a:custGeom>
              <a:avLst/>
              <a:gdLst/>
              <a:ahLst/>
              <a:cxnLst/>
              <a:rect l="l" t="t" r="r" b="b"/>
              <a:pathLst>
                <a:path w="108188" h="12212" extrusionOk="0">
                  <a:moveTo>
                    <a:pt x="107422" y="9070"/>
                  </a:moveTo>
                  <a:cubicBezTo>
                    <a:pt x="105362" y="8146"/>
                    <a:pt x="103805" y="6799"/>
                    <a:pt x="102155" y="5360"/>
                  </a:cubicBezTo>
                  <a:cubicBezTo>
                    <a:pt x="99118" y="2720"/>
                    <a:pt x="95976" y="0"/>
                    <a:pt x="89705" y="0"/>
                  </a:cubicBezTo>
                  <a:cubicBezTo>
                    <a:pt x="83435" y="0"/>
                    <a:pt x="80293" y="2733"/>
                    <a:pt x="77243" y="5360"/>
                  </a:cubicBezTo>
                  <a:cubicBezTo>
                    <a:pt x="74352" y="7868"/>
                    <a:pt x="71619" y="10231"/>
                    <a:pt x="66088" y="10231"/>
                  </a:cubicBezTo>
                  <a:cubicBezTo>
                    <a:pt x="60556" y="10231"/>
                    <a:pt x="57837" y="7868"/>
                    <a:pt x="54932" y="5360"/>
                  </a:cubicBezTo>
                  <a:cubicBezTo>
                    <a:pt x="51896" y="2720"/>
                    <a:pt x="48754" y="0"/>
                    <a:pt x="42483" y="0"/>
                  </a:cubicBezTo>
                  <a:cubicBezTo>
                    <a:pt x="36212" y="0"/>
                    <a:pt x="33070" y="2720"/>
                    <a:pt x="30034" y="5360"/>
                  </a:cubicBezTo>
                  <a:cubicBezTo>
                    <a:pt x="27143" y="7868"/>
                    <a:pt x="24410" y="10231"/>
                    <a:pt x="18879" y="10231"/>
                  </a:cubicBezTo>
                  <a:cubicBezTo>
                    <a:pt x="13347" y="10231"/>
                    <a:pt x="10614" y="7868"/>
                    <a:pt x="7723" y="5360"/>
                  </a:cubicBezTo>
                  <a:cubicBezTo>
                    <a:pt x="6033" y="3895"/>
                    <a:pt x="4291" y="2390"/>
                    <a:pt x="1967" y="1347"/>
                  </a:cubicBezTo>
                  <a:cubicBezTo>
                    <a:pt x="779" y="845"/>
                    <a:pt x="0" y="2588"/>
                    <a:pt x="1149" y="3142"/>
                  </a:cubicBezTo>
                  <a:cubicBezTo>
                    <a:pt x="3208" y="4066"/>
                    <a:pt x="4766" y="5426"/>
                    <a:pt x="6416" y="6852"/>
                  </a:cubicBezTo>
                  <a:cubicBezTo>
                    <a:pt x="9466" y="9492"/>
                    <a:pt x="12608" y="12212"/>
                    <a:pt x="18879" y="12212"/>
                  </a:cubicBezTo>
                  <a:cubicBezTo>
                    <a:pt x="25149" y="12212"/>
                    <a:pt x="28278" y="9492"/>
                    <a:pt x="31328" y="6852"/>
                  </a:cubicBezTo>
                  <a:cubicBezTo>
                    <a:pt x="34219" y="4344"/>
                    <a:pt x="36952" y="1980"/>
                    <a:pt x="42483" y="1980"/>
                  </a:cubicBezTo>
                  <a:cubicBezTo>
                    <a:pt x="48015" y="1980"/>
                    <a:pt x="50747" y="4344"/>
                    <a:pt x="53639" y="6852"/>
                  </a:cubicBezTo>
                  <a:cubicBezTo>
                    <a:pt x="56675" y="9492"/>
                    <a:pt x="59817" y="12212"/>
                    <a:pt x="66088" y="12212"/>
                  </a:cubicBezTo>
                  <a:cubicBezTo>
                    <a:pt x="72358" y="12212"/>
                    <a:pt x="75500" y="9492"/>
                    <a:pt x="78550" y="6852"/>
                  </a:cubicBezTo>
                  <a:cubicBezTo>
                    <a:pt x="81441" y="4344"/>
                    <a:pt x="84174" y="1980"/>
                    <a:pt x="89705" y="1980"/>
                  </a:cubicBezTo>
                  <a:cubicBezTo>
                    <a:pt x="95237" y="1980"/>
                    <a:pt x="97970" y="4344"/>
                    <a:pt x="100861" y="6852"/>
                  </a:cubicBezTo>
                  <a:cubicBezTo>
                    <a:pt x="102551" y="8317"/>
                    <a:pt x="104293" y="9822"/>
                    <a:pt x="106617" y="10878"/>
                  </a:cubicBezTo>
                  <a:cubicBezTo>
                    <a:pt x="107118" y="11129"/>
                    <a:pt x="107726" y="10905"/>
                    <a:pt x="107950" y="10390"/>
                  </a:cubicBezTo>
                  <a:cubicBezTo>
                    <a:pt x="108188" y="9875"/>
                    <a:pt x="107950" y="9281"/>
                    <a:pt x="107422" y="9070"/>
                  </a:cubicBezTo>
                  <a:close/>
                </a:path>
              </a:pathLst>
            </a:custGeom>
            <a:gradFill>
              <a:gsLst>
                <a:gs pos="0">
                  <a:schemeClr val="accent1"/>
                </a:gs>
                <a:gs pos="17000">
                  <a:schemeClr val="accent2"/>
                </a:gs>
                <a:gs pos="37000">
                  <a:schemeClr val="accent3"/>
                </a:gs>
                <a:gs pos="60000">
                  <a:schemeClr val="accent4"/>
                </a:gs>
                <a:gs pos="84000">
                  <a:schemeClr val="accent5"/>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93;p16">
              <a:extLst>
                <a:ext uri="{FF2B5EF4-FFF2-40B4-BE49-F238E27FC236}">
                  <a16:creationId xmlns:a16="http://schemas.microsoft.com/office/drawing/2014/main" id="{E2F543AC-CFFD-4A32-9931-9F7CFD776B3A}"/>
                </a:ext>
              </a:extLst>
            </p:cNvPr>
            <p:cNvGrpSpPr/>
            <p:nvPr/>
          </p:nvGrpSpPr>
          <p:grpSpPr>
            <a:xfrm>
              <a:off x="1708067" y="2929847"/>
              <a:ext cx="245610" cy="244891"/>
              <a:chOff x="1177442" y="2884512"/>
              <a:chExt cx="245610" cy="244891"/>
            </a:xfrm>
          </p:grpSpPr>
          <p:sp>
            <p:nvSpPr>
              <p:cNvPr id="52" name="Google Shape;94;p16">
                <a:extLst>
                  <a:ext uri="{FF2B5EF4-FFF2-40B4-BE49-F238E27FC236}">
                    <a16:creationId xmlns:a16="http://schemas.microsoft.com/office/drawing/2014/main" id="{4F918560-30E5-4EEB-B168-40355068E373}"/>
                  </a:ext>
                </a:extLst>
              </p:cNvPr>
              <p:cNvSpPr/>
              <p:nvPr/>
            </p:nvSpPr>
            <p:spPr>
              <a:xfrm>
                <a:off x="1177442" y="2884512"/>
                <a:ext cx="245610" cy="244891"/>
              </a:xfrm>
              <a:custGeom>
                <a:avLst/>
                <a:gdLst/>
                <a:ahLst/>
                <a:cxnLst/>
                <a:rect l="l" t="t" r="r" b="b"/>
                <a:pathLst>
                  <a:path w="4437" h="4424" extrusionOk="0">
                    <a:moveTo>
                      <a:pt x="2219" y="1"/>
                    </a:moveTo>
                    <a:cubicBezTo>
                      <a:pt x="991" y="1"/>
                      <a:pt x="1" y="991"/>
                      <a:pt x="1" y="2206"/>
                    </a:cubicBezTo>
                    <a:cubicBezTo>
                      <a:pt x="1" y="3433"/>
                      <a:pt x="991" y="4423"/>
                      <a:pt x="2219" y="4423"/>
                    </a:cubicBezTo>
                    <a:cubicBezTo>
                      <a:pt x="3447" y="4423"/>
                      <a:pt x="4437" y="3433"/>
                      <a:pt x="4437" y="2206"/>
                    </a:cubicBezTo>
                    <a:cubicBezTo>
                      <a:pt x="4437" y="991"/>
                      <a:pt x="3447" y="1"/>
                      <a:pt x="2219"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5;p16">
                <a:extLst>
                  <a:ext uri="{FF2B5EF4-FFF2-40B4-BE49-F238E27FC236}">
                    <a16:creationId xmlns:a16="http://schemas.microsoft.com/office/drawing/2014/main" id="{DC1EC5ED-9D2E-4913-9C6D-749AD4F79F72}"/>
                  </a:ext>
                </a:extLst>
              </p:cNvPr>
              <p:cNvSpPr/>
              <p:nvPr/>
            </p:nvSpPr>
            <p:spPr>
              <a:xfrm>
                <a:off x="1234458" y="2940809"/>
                <a:ext cx="131579" cy="131579"/>
              </a:xfrm>
              <a:custGeom>
                <a:avLst/>
                <a:gdLst/>
                <a:ahLst/>
                <a:cxnLst/>
                <a:rect l="l" t="t" r="r" b="b"/>
                <a:pathLst>
                  <a:path w="2377" h="2377" extrusionOk="0">
                    <a:moveTo>
                      <a:pt x="2377" y="1189"/>
                    </a:moveTo>
                    <a:cubicBezTo>
                      <a:pt x="2377" y="1849"/>
                      <a:pt x="1849" y="2377"/>
                      <a:pt x="1189" y="2377"/>
                    </a:cubicBezTo>
                    <a:cubicBezTo>
                      <a:pt x="529" y="2377"/>
                      <a:pt x="1" y="1849"/>
                      <a:pt x="1" y="1189"/>
                    </a:cubicBezTo>
                    <a:cubicBezTo>
                      <a:pt x="1" y="529"/>
                      <a:pt x="529" y="0"/>
                      <a:pt x="1189" y="0"/>
                    </a:cubicBezTo>
                    <a:cubicBezTo>
                      <a:pt x="1849" y="0"/>
                      <a:pt x="2377" y="529"/>
                      <a:pt x="2377" y="118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96;p16">
              <a:extLst>
                <a:ext uri="{FF2B5EF4-FFF2-40B4-BE49-F238E27FC236}">
                  <a16:creationId xmlns:a16="http://schemas.microsoft.com/office/drawing/2014/main" id="{37A0F3FE-10C2-432B-9E1D-281AD92C56B1}"/>
                </a:ext>
              </a:extLst>
            </p:cNvPr>
            <p:cNvGrpSpPr/>
            <p:nvPr/>
          </p:nvGrpSpPr>
          <p:grpSpPr>
            <a:xfrm>
              <a:off x="3551407" y="2363506"/>
              <a:ext cx="245610" cy="244891"/>
              <a:chOff x="3804994" y="2454571"/>
              <a:chExt cx="245610" cy="244891"/>
            </a:xfrm>
          </p:grpSpPr>
          <p:sp>
            <p:nvSpPr>
              <p:cNvPr id="50" name="Google Shape;97;p16">
                <a:extLst>
                  <a:ext uri="{FF2B5EF4-FFF2-40B4-BE49-F238E27FC236}">
                    <a16:creationId xmlns:a16="http://schemas.microsoft.com/office/drawing/2014/main" id="{9252819A-2C65-4D03-A965-8CBCECEF14FD}"/>
                  </a:ext>
                </a:extLst>
              </p:cNvPr>
              <p:cNvSpPr/>
              <p:nvPr/>
            </p:nvSpPr>
            <p:spPr>
              <a:xfrm>
                <a:off x="3804994" y="2454571"/>
                <a:ext cx="245610" cy="244891"/>
              </a:xfrm>
              <a:custGeom>
                <a:avLst/>
                <a:gdLst/>
                <a:ahLst/>
                <a:cxnLst/>
                <a:rect l="l" t="t" r="r" b="b"/>
                <a:pathLst>
                  <a:path w="4437" h="4424" extrusionOk="0">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8;p16">
                <a:extLst>
                  <a:ext uri="{FF2B5EF4-FFF2-40B4-BE49-F238E27FC236}">
                    <a16:creationId xmlns:a16="http://schemas.microsoft.com/office/drawing/2014/main" id="{FBD1BEC1-8103-4ADC-87E1-6EBFCF7691AB}"/>
                  </a:ext>
                </a:extLst>
              </p:cNvPr>
              <p:cNvSpPr/>
              <p:nvPr/>
            </p:nvSpPr>
            <p:spPr>
              <a:xfrm>
                <a:off x="3862010" y="2510868"/>
                <a:ext cx="131579" cy="131579"/>
              </a:xfrm>
              <a:custGeom>
                <a:avLst/>
                <a:gdLst/>
                <a:ahLst/>
                <a:cxnLst/>
                <a:rect l="l" t="t" r="r" b="b"/>
                <a:pathLst>
                  <a:path w="2377" h="2377" extrusionOk="0">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99;p16">
              <a:extLst>
                <a:ext uri="{FF2B5EF4-FFF2-40B4-BE49-F238E27FC236}">
                  <a16:creationId xmlns:a16="http://schemas.microsoft.com/office/drawing/2014/main" id="{DDADDFFD-CC45-472C-ABF4-9B7E1EF57480}"/>
                </a:ext>
              </a:extLst>
            </p:cNvPr>
            <p:cNvGrpSpPr/>
            <p:nvPr/>
          </p:nvGrpSpPr>
          <p:grpSpPr>
            <a:xfrm>
              <a:off x="5394746" y="2929847"/>
              <a:ext cx="244891" cy="244891"/>
              <a:chOff x="5112380" y="3020912"/>
              <a:chExt cx="244891" cy="244891"/>
            </a:xfrm>
          </p:grpSpPr>
          <p:sp>
            <p:nvSpPr>
              <p:cNvPr id="48" name="Google Shape;100;p16">
                <a:extLst>
                  <a:ext uri="{FF2B5EF4-FFF2-40B4-BE49-F238E27FC236}">
                    <a16:creationId xmlns:a16="http://schemas.microsoft.com/office/drawing/2014/main" id="{3F917EAB-603A-471F-A36B-568D9EFE7E16}"/>
                  </a:ext>
                </a:extLst>
              </p:cNvPr>
              <p:cNvSpPr/>
              <p:nvPr/>
            </p:nvSpPr>
            <p:spPr>
              <a:xfrm>
                <a:off x="5112380" y="3020912"/>
                <a:ext cx="244891" cy="244891"/>
              </a:xfrm>
              <a:custGeom>
                <a:avLst/>
                <a:gdLst/>
                <a:ahLst/>
                <a:cxnLst/>
                <a:rect l="l" t="t" r="r" b="b"/>
                <a:pathLst>
                  <a:path w="4424" h="4424" extrusionOk="0">
                    <a:moveTo>
                      <a:pt x="2218" y="1"/>
                    </a:moveTo>
                    <a:cubicBezTo>
                      <a:pt x="991" y="1"/>
                      <a:pt x="1" y="991"/>
                      <a:pt x="1" y="2206"/>
                    </a:cubicBezTo>
                    <a:cubicBezTo>
                      <a:pt x="1" y="3433"/>
                      <a:pt x="991" y="4423"/>
                      <a:pt x="2218" y="4423"/>
                    </a:cubicBezTo>
                    <a:cubicBezTo>
                      <a:pt x="3433" y="4423"/>
                      <a:pt x="4423" y="3433"/>
                      <a:pt x="4423" y="2206"/>
                    </a:cubicBezTo>
                    <a:cubicBezTo>
                      <a:pt x="4423" y="991"/>
                      <a:pt x="3433" y="1"/>
                      <a:pt x="2218"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1;p16">
                <a:extLst>
                  <a:ext uri="{FF2B5EF4-FFF2-40B4-BE49-F238E27FC236}">
                    <a16:creationId xmlns:a16="http://schemas.microsoft.com/office/drawing/2014/main" id="{EEF310EC-6C0F-4D36-A5F9-2D707E7446A9}"/>
                  </a:ext>
                </a:extLst>
              </p:cNvPr>
              <p:cNvSpPr/>
              <p:nvPr/>
            </p:nvSpPr>
            <p:spPr>
              <a:xfrm>
                <a:off x="5169396" y="3077209"/>
                <a:ext cx="130859" cy="131579"/>
              </a:xfrm>
              <a:custGeom>
                <a:avLst/>
                <a:gdLst/>
                <a:ahLst/>
                <a:cxnLst/>
                <a:rect l="l" t="t" r="r" b="b"/>
                <a:pathLst>
                  <a:path w="2364" h="2377" extrusionOk="0">
                    <a:moveTo>
                      <a:pt x="2363" y="1189"/>
                    </a:moveTo>
                    <a:cubicBezTo>
                      <a:pt x="2363" y="1849"/>
                      <a:pt x="1835" y="2377"/>
                      <a:pt x="1188" y="2377"/>
                    </a:cubicBezTo>
                    <a:cubicBezTo>
                      <a:pt x="528" y="2377"/>
                      <a:pt x="0" y="1849"/>
                      <a:pt x="0" y="1189"/>
                    </a:cubicBezTo>
                    <a:cubicBezTo>
                      <a:pt x="0" y="529"/>
                      <a:pt x="528" y="0"/>
                      <a:pt x="1188" y="0"/>
                    </a:cubicBezTo>
                    <a:cubicBezTo>
                      <a:pt x="1835" y="0"/>
                      <a:pt x="2363" y="529"/>
                      <a:pt x="2363" y="1189"/>
                    </a:cubicBezTo>
                    <a:close/>
                  </a:path>
                </a:pathLst>
              </a:custGeom>
              <a:gradFill>
                <a:gsLst>
                  <a:gs pos="0">
                    <a:schemeClr val="accent3"/>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02;p16">
              <a:extLst>
                <a:ext uri="{FF2B5EF4-FFF2-40B4-BE49-F238E27FC236}">
                  <a16:creationId xmlns:a16="http://schemas.microsoft.com/office/drawing/2014/main" id="{033B33F0-4C07-445C-BC1F-3C1966376EBA}"/>
                </a:ext>
              </a:extLst>
            </p:cNvPr>
            <p:cNvGrpSpPr/>
            <p:nvPr/>
          </p:nvGrpSpPr>
          <p:grpSpPr>
            <a:xfrm>
              <a:off x="7237366" y="2363506"/>
              <a:ext cx="244835" cy="244891"/>
              <a:chOff x="7723466" y="2521821"/>
              <a:chExt cx="244835" cy="244891"/>
            </a:xfrm>
          </p:grpSpPr>
          <p:sp>
            <p:nvSpPr>
              <p:cNvPr id="46" name="Google Shape;103;p16">
                <a:extLst>
                  <a:ext uri="{FF2B5EF4-FFF2-40B4-BE49-F238E27FC236}">
                    <a16:creationId xmlns:a16="http://schemas.microsoft.com/office/drawing/2014/main" id="{55FBE374-FB1C-4820-8E88-16919E7A686C}"/>
                  </a:ext>
                </a:extLst>
              </p:cNvPr>
              <p:cNvSpPr/>
              <p:nvPr/>
            </p:nvSpPr>
            <p:spPr>
              <a:xfrm>
                <a:off x="7723466" y="2521821"/>
                <a:ext cx="244835" cy="244891"/>
              </a:xfrm>
              <a:custGeom>
                <a:avLst/>
                <a:gdLst/>
                <a:ahLst/>
                <a:cxnLst/>
                <a:rect l="l" t="t" r="r" b="b"/>
                <a:pathLst>
                  <a:path w="4423" h="4424" extrusionOk="0">
                    <a:moveTo>
                      <a:pt x="2205" y="1"/>
                    </a:moveTo>
                    <a:cubicBezTo>
                      <a:pt x="990" y="1"/>
                      <a:pt x="0" y="991"/>
                      <a:pt x="0" y="2205"/>
                    </a:cubicBezTo>
                    <a:cubicBezTo>
                      <a:pt x="0" y="3433"/>
                      <a:pt x="990" y="4423"/>
                      <a:pt x="2205" y="4423"/>
                    </a:cubicBezTo>
                    <a:cubicBezTo>
                      <a:pt x="3433" y="4423"/>
                      <a:pt x="4423" y="3433"/>
                      <a:pt x="4423" y="2205"/>
                    </a:cubicBezTo>
                    <a:cubicBezTo>
                      <a:pt x="4423" y="991"/>
                      <a:pt x="3433" y="1"/>
                      <a:pt x="2205" y="1"/>
                    </a:cubicBezTo>
                    <a:close/>
                  </a:path>
                </a:pathLst>
              </a:custGeom>
              <a:solidFill>
                <a:srgbClr val="FFFFFF"/>
              </a:soli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4;p16">
                <a:extLst>
                  <a:ext uri="{FF2B5EF4-FFF2-40B4-BE49-F238E27FC236}">
                    <a16:creationId xmlns:a16="http://schemas.microsoft.com/office/drawing/2014/main" id="{1A07F974-FC04-43F2-B5A3-F4B20162B320}"/>
                  </a:ext>
                </a:extLst>
              </p:cNvPr>
              <p:cNvSpPr/>
              <p:nvPr/>
            </p:nvSpPr>
            <p:spPr>
              <a:xfrm>
                <a:off x="7780482" y="2578118"/>
                <a:ext cx="130859" cy="131579"/>
              </a:xfrm>
              <a:custGeom>
                <a:avLst/>
                <a:gdLst/>
                <a:ahLst/>
                <a:cxnLst/>
                <a:rect l="l" t="t" r="r" b="b"/>
                <a:pathLst>
                  <a:path w="2364" h="2377" extrusionOk="0">
                    <a:moveTo>
                      <a:pt x="2363" y="1188"/>
                    </a:moveTo>
                    <a:cubicBezTo>
                      <a:pt x="2363" y="1848"/>
                      <a:pt x="1835" y="2376"/>
                      <a:pt x="1175" y="2376"/>
                    </a:cubicBezTo>
                    <a:cubicBezTo>
                      <a:pt x="528" y="2376"/>
                      <a:pt x="0" y="1848"/>
                      <a:pt x="0" y="1188"/>
                    </a:cubicBezTo>
                    <a:cubicBezTo>
                      <a:pt x="0" y="528"/>
                      <a:pt x="528" y="0"/>
                      <a:pt x="1175" y="0"/>
                    </a:cubicBezTo>
                    <a:cubicBezTo>
                      <a:pt x="1835" y="0"/>
                      <a:pt x="2363" y="528"/>
                      <a:pt x="2363" y="1188"/>
                    </a:cubicBezTo>
                    <a:close/>
                  </a:path>
                </a:pathLst>
              </a:custGeom>
              <a:gradFill>
                <a:gsLst>
                  <a:gs pos="0">
                    <a:schemeClr val="accent4"/>
                  </a:gs>
                  <a:gs pos="100000">
                    <a:schemeClr val="accent6"/>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 name="Group 53">
            <a:extLst>
              <a:ext uri="{FF2B5EF4-FFF2-40B4-BE49-F238E27FC236}">
                <a16:creationId xmlns:a16="http://schemas.microsoft.com/office/drawing/2014/main" id="{63ED79B9-33BA-4C12-9D9A-2E7BCC2E76D1}"/>
              </a:ext>
            </a:extLst>
          </p:cNvPr>
          <p:cNvGrpSpPr/>
          <p:nvPr/>
        </p:nvGrpSpPr>
        <p:grpSpPr>
          <a:xfrm>
            <a:off x="5160796" y="117197"/>
            <a:ext cx="529200" cy="529200"/>
            <a:chOff x="4985712" y="1653185"/>
            <a:chExt cx="1063370" cy="1063370"/>
          </a:xfrm>
        </p:grpSpPr>
        <p:grpSp>
          <p:nvGrpSpPr>
            <p:cNvPr id="55" name="Google Shape;84;p16">
              <a:extLst>
                <a:ext uri="{FF2B5EF4-FFF2-40B4-BE49-F238E27FC236}">
                  <a16:creationId xmlns:a16="http://schemas.microsoft.com/office/drawing/2014/main" id="{6B8155C8-B571-46CA-8C30-417140AAE07B}"/>
                </a:ext>
              </a:extLst>
            </p:cNvPr>
            <p:cNvGrpSpPr/>
            <p:nvPr/>
          </p:nvGrpSpPr>
          <p:grpSpPr>
            <a:xfrm>
              <a:off x="4985712" y="1653185"/>
              <a:ext cx="1063370" cy="1063370"/>
              <a:chOff x="4985712" y="1653185"/>
              <a:chExt cx="1063370" cy="1063370"/>
            </a:xfrm>
          </p:grpSpPr>
          <p:sp>
            <p:nvSpPr>
              <p:cNvPr id="57" name="Google Shape;85;p16">
                <a:extLst>
                  <a:ext uri="{FF2B5EF4-FFF2-40B4-BE49-F238E27FC236}">
                    <a16:creationId xmlns:a16="http://schemas.microsoft.com/office/drawing/2014/main" id="{516F9A12-6B50-4CCE-BF16-5D4D2FFF7639}"/>
                  </a:ext>
                </a:extLst>
              </p:cNvPr>
              <p:cNvSpPr/>
              <p:nvPr/>
            </p:nvSpPr>
            <p:spPr>
              <a:xfrm>
                <a:off x="4985712" y="1653185"/>
                <a:ext cx="1063370" cy="1063370"/>
              </a:xfrm>
              <a:custGeom>
                <a:avLst/>
                <a:gdLst/>
                <a:ahLst/>
                <a:cxnLst/>
                <a:rect l="l" t="t" r="r" b="b"/>
                <a:pathLst>
                  <a:path w="19210" h="19210" extrusionOk="0">
                    <a:moveTo>
                      <a:pt x="19209" y="9598"/>
                    </a:moveTo>
                    <a:cubicBezTo>
                      <a:pt x="19209" y="14905"/>
                      <a:pt x="14905" y="19209"/>
                      <a:pt x="9611" y="19209"/>
                    </a:cubicBezTo>
                    <a:cubicBezTo>
                      <a:pt x="4304" y="19209"/>
                      <a:pt x="1" y="14905"/>
                      <a:pt x="1" y="9598"/>
                    </a:cubicBezTo>
                    <a:cubicBezTo>
                      <a:pt x="1" y="4291"/>
                      <a:pt x="4304" y="1"/>
                      <a:pt x="9611" y="1"/>
                    </a:cubicBezTo>
                    <a:cubicBezTo>
                      <a:pt x="14905" y="1"/>
                      <a:pt x="19209" y="4291"/>
                      <a:pt x="19209" y="9598"/>
                    </a:cubicBezTo>
                    <a:close/>
                  </a:path>
                </a:pathLst>
              </a:custGeom>
              <a:gradFill>
                <a:gsLst>
                  <a:gs pos="0">
                    <a:schemeClr val="accent3"/>
                  </a:gs>
                  <a:gs pos="100000">
                    <a:schemeClr val="accent4"/>
                  </a:gs>
                </a:gsLst>
                <a:lin ang="0" scaled="0"/>
              </a:gradFill>
              <a:ln>
                <a:noFill/>
              </a:ln>
              <a:effectLst>
                <a:outerShdw blurRad="42863" dist="38100" dir="3300000" algn="bl" rotWithShape="0">
                  <a:schemeClr val="dk2">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p16">
                <a:extLst>
                  <a:ext uri="{FF2B5EF4-FFF2-40B4-BE49-F238E27FC236}">
                    <a16:creationId xmlns:a16="http://schemas.microsoft.com/office/drawing/2014/main" id="{23D626CD-4371-47B9-92B1-729E6153B975}"/>
                  </a:ext>
                </a:extLst>
              </p:cNvPr>
              <p:cNvSpPr/>
              <p:nvPr/>
            </p:nvSpPr>
            <p:spPr>
              <a:xfrm>
                <a:off x="5059556" y="1726254"/>
                <a:ext cx="915682" cy="916457"/>
              </a:xfrm>
              <a:custGeom>
                <a:avLst/>
                <a:gdLst/>
                <a:ahLst/>
                <a:cxnLst/>
                <a:rect l="l" t="t" r="r" b="b"/>
                <a:pathLst>
                  <a:path w="16542" h="16556" extrusionOk="0">
                    <a:moveTo>
                      <a:pt x="8277" y="1"/>
                    </a:moveTo>
                    <a:cubicBezTo>
                      <a:pt x="3696" y="1"/>
                      <a:pt x="0" y="3710"/>
                      <a:pt x="0" y="8278"/>
                    </a:cubicBezTo>
                    <a:cubicBezTo>
                      <a:pt x="0" y="12846"/>
                      <a:pt x="3696" y="16556"/>
                      <a:pt x="8277" y="16556"/>
                    </a:cubicBezTo>
                    <a:cubicBezTo>
                      <a:pt x="12845" y="16556"/>
                      <a:pt x="16542" y="12846"/>
                      <a:pt x="16542" y="8278"/>
                    </a:cubicBezTo>
                    <a:cubicBezTo>
                      <a:pt x="16542" y="3710"/>
                      <a:pt x="12845" y="1"/>
                      <a:pt x="8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81;p23">
              <a:extLst>
                <a:ext uri="{FF2B5EF4-FFF2-40B4-BE49-F238E27FC236}">
                  <a16:creationId xmlns:a16="http://schemas.microsoft.com/office/drawing/2014/main" id="{CD80EA5F-D421-468F-8C88-DD833C87F6E2}"/>
                </a:ext>
              </a:extLst>
            </p:cNvPr>
            <p:cNvSpPr/>
            <p:nvPr/>
          </p:nvSpPr>
          <p:spPr>
            <a:xfrm>
              <a:off x="5297084" y="1995641"/>
              <a:ext cx="438532" cy="450939"/>
            </a:xfrm>
            <a:custGeom>
              <a:avLst/>
              <a:gdLst/>
              <a:ahLst/>
              <a:cxnLst/>
              <a:rect l="l" t="t" r="r" b="b"/>
              <a:pathLst>
                <a:path w="12635" h="12634" extrusionOk="0">
                  <a:moveTo>
                    <a:pt x="6302" y="2741"/>
                  </a:moveTo>
                  <a:cubicBezTo>
                    <a:pt x="6774" y="2741"/>
                    <a:pt x="7152" y="3087"/>
                    <a:pt x="7152" y="3560"/>
                  </a:cubicBezTo>
                  <a:cubicBezTo>
                    <a:pt x="7152" y="4033"/>
                    <a:pt x="6774" y="4411"/>
                    <a:pt x="6302" y="4411"/>
                  </a:cubicBezTo>
                  <a:cubicBezTo>
                    <a:pt x="5861" y="4411"/>
                    <a:pt x="5483" y="4033"/>
                    <a:pt x="5483" y="3560"/>
                  </a:cubicBezTo>
                  <a:cubicBezTo>
                    <a:pt x="5483" y="3087"/>
                    <a:pt x="5829" y="2741"/>
                    <a:pt x="6302" y="2741"/>
                  </a:cubicBezTo>
                  <a:close/>
                  <a:moveTo>
                    <a:pt x="11910" y="819"/>
                  </a:moveTo>
                  <a:lnTo>
                    <a:pt x="11910" y="5230"/>
                  </a:lnTo>
                  <a:lnTo>
                    <a:pt x="8161" y="5230"/>
                  </a:lnTo>
                  <a:cubicBezTo>
                    <a:pt x="7972" y="5041"/>
                    <a:pt x="7751" y="4820"/>
                    <a:pt x="7530" y="4726"/>
                  </a:cubicBezTo>
                  <a:cubicBezTo>
                    <a:pt x="7814" y="4411"/>
                    <a:pt x="8003" y="4001"/>
                    <a:pt x="8003" y="3560"/>
                  </a:cubicBezTo>
                  <a:cubicBezTo>
                    <a:pt x="8003" y="2678"/>
                    <a:pt x="7247" y="1922"/>
                    <a:pt x="6333" y="1922"/>
                  </a:cubicBezTo>
                  <a:cubicBezTo>
                    <a:pt x="5451" y="1922"/>
                    <a:pt x="4695" y="2678"/>
                    <a:pt x="4695" y="3560"/>
                  </a:cubicBezTo>
                  <a:cubicBezTo>
                    <a:pt x="4695" y="4001"/>
                    <a:pt x="4853" y="4411"/>
                    <a:pt x="5168" y="4726"/>
                  </a:cubicBezTo>
                  <a:cubicBezTo>
                    <a:pt x="4916" y="4820"/>
                    <a:pt x="4695" y="5041"/>
                    <a:pt x="4537" y="5230"/>
                  </a:cubicBezTo>
                  <a:lnTo>
                    <a:pt x="883" y="5230"/>
                  </a:lnTo>
                  <a:lnTo>
                    <a:pt x="883" y="819"/>
                  </a:lnTo>
                  <a:close/>
                  <a:moveTo>
                    <a:pt x="6302" y="5230"/>
                  </a:moveTo>
                  <a:cubicBezTo>
                    <a:pt x="7215" y="5230"/>
                    <a:pt x="7972" y="5986"/>
                    <a:pt x="7972" y="6868"/>
                  </a:cubicBezTo>
                  <a:lnTo>
                    <a:pt x="4664" y="6868"/>
                  </a:lnTo>
                  <a:cubicBezTo>
                    <a:pt x="4664" y="5986"/>
                    <a:pt x="5388" y="5230"/>
                    <a:pt x="6302" y="5230"/>
                  </a:cubicBezTo>
                  <a:close/>
                  <a:moveTo>
                    <a:pt x="8287" y="7719"/>
                  </a:moveTo>
                  <a:lnTo>
                    <a:pt x="7593" y="11846"/>
                  </a:lnTo>
                  <a:lnTo>
                    <a:pt x="5010" y="11846"/>
                  </a:lnTo>
                  <a:lnTo>
                    <a:pt x="4285" y="7719"/>
                  </a:lnTo>
                  <a:close/>
                  <a:moveTo>
                    <a:pt x="410" y="0"/>
                  </a:moveTo>
                  <a:cubicBezTo>
                    <a:pt x="158" y="0"/>
                    <a:pt x="1" y="189"/>
                    <a:pt x="1" y="378"/>
                  </a:cubicBezTo>
                  <a:lnTo>
                    <a:pt x="1" y="5608"/>
                  </a:lnTo>
                  <a:cubicBezTo>
                    <a:pt x="1" y="5860"/>
                    <a:pt x="190" y="6017"/>
                    <a:pt x="410" y="6017"/>
                  </a:cubicBezTo>
                  <a:lnTo>
                    <a:pt x="3970" y="6017"/>
                  </a:lnTo>
                  <a:cubicBezTo>
                    <a:pt x="3907" y="6301"/>
                    <a:pt x="3813" y="6553"/>
                    <a:pt x="3813" y="6837"/>
                  </a:cubicBezTo>
                  <a:lnTo>
                    <a:pt x="2994" y="6837"/>
                  </a:lnTo>
                  <a:cubicBezTo>
                    <a:pt x="2773" y="6837"/>
                    <a:pt x="2616" y="7026"/>
                    <a:pt x="2616" y="7246"/>
                  </a:cubicBezTo>
                  <a:cubicBezTo>
                    <a:pt x="2616" y="7467"/>
                    <a:pt x="2805" y="7656"/>
                    <a:pt x="2994" y="7656"/>
                  </a:cubicBezTo>
                  <a:lnTo>
                    <a:pt x="3466" y="7656"/>
                  </a:lnTo>
                  <a:lnTo>
                    <a:pt x="4254" y="12255"/>
                  </a:lnTo>
                  <a:cubicBezTo>
                    <a:pt x="4285" y="12476"/>
                    <a:pt x="4443" y="12633"/>
                    <a:pt x="4664" y="12633"/>
                  </a:cubicBezTo>
                  <a:lnTo>
                    <a:pt x="7972" y="12633"/>
                  </a:lnTo>
                  <a:cubicBezTo>
                    <a:pt x="8161" y="12633"/>
                    <a:pt x="8350" y="12476"/>
                    <a:pt x="8350" y="12255"/>
                  </a:cubicBezTo>
                  <a:lnTo>
                    <a:pt x="9137" y="7656"/>
                  </a:lnTo>
                  <a:lnTo>
                    <a:pt x="9610" y="7656"/>
                  </a:lnTo>
                  <a:cubicBezTo>
                    <a:pt x="9862" y="7656"/>
                    <a:pt x="10019" y="7467"/>
                    <a:pt x="10019" y="7215"/>
                  </a:cubicBezTo>
                  <a:cubicBezTo>
                    <a:pt x="10019" y="6994"/>
                    <a:pt x="9799" y="6837"/>
                    <a:pt x="9610" y="6837"/>
                  </a:cubicBezTo>
                  <a:lnTo>
                    <a:pt x="8791" y="6837"/>
                  </a:lnTo>
                  <a:cubicBezTo>
                    <a:pt x="8791" y="6553"/>
                    <a:pt x="8759" y="6269"/>
                    <a:pt x="8633" y="6017"/>
                  </a:cubicBezTo>
                  <a:lnTo>
                    <a:pt x="12225" y="6017"/>
                  </a:lnTo>
                  <a:cubicBezTo>
                    <a:pt x="12445" y="6017"/>
                    <a:pt x="12603" y="5797"/>
                    <a:pt x="12603" y="5608"/>
                  </a:cubicBezTo>
                  <a:lnTo>
                    <a:pt x="12603" y="378"/>
                  </a:lnTo>
                  <a:cubicBezTo>
                    <a:pt x="12634" y="189"/>
                    <a:pt x="12445" y="0"/>
                    <a:pt x="12256" y="0"/>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13923555"/>
      </p:ext>
    </p:extLst>
  </p:cSld>
  <p:clrMapOvr>
    <a:masterClrMapping/>
  </p:clrMapOvr>
</p:sld>
</file>

<file path=ppt/theme/theme1.xml><?xml version="1.0" encoding="utf-8"?>
<a:theme xmlns:a="http://schemas.openxmlformats.org/drawingml/2006/main" name="Gradient Timeline Infographics by Slidesgo">
  <a:themeElements>
    <a:clrScheme name="Simple Light">
      <a:dk1>
        <a:srgbClr val="000000"/>
      </a:dk1>
      <a:lt1>
        <a:srgbClr val="FFFFFF"/>
      </a:lt1>
      <a:dk2>
        <a:srgbClr val="000000"/>
      </a:dk2>
      <a:lt2>
        <a:srgbClr val="EEEEEE"/>
      </a:lt2>
      <a:accent1>
        <a:srgbClr val="B6E080"/>
      </a:accent1>
      <a:accent2>
        <a:srgbClr val="A3D798"/>
      </a:accent2>
      <a:accent3>
        <a:srgbClr val="70C08D"/>
      </a:accent3>
      <a:accent4>
        <a:srgbClr val="36857B"/>
      </a:accent4>
      <a:accent5>
        <a:srgbClr val="00A0A9"/>
      </a:accent5>
      <a:accent6>
        <a:srgbClr val="33C5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TotalTime>
  <Words>2161</Words>
  <Application>Microsoft Office PowerPoint</Application>
  <PresentationFormat>Předvádění na obrazovce (16:9)</PresentationFormat>
  <Paragraphs>189</Paragraphs>
  <Slides>19</Slides>
  <Notes>4</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19</vt:i4>
      </vt:variant>
    </vt:vector>
  </HeadingPairs>
  <TitlesOfParts>
    <vt:vector size="28" baseType="lpstr">
      <vt:lpstr>Proxima Nova</vt:lpstr>
      <vt:lpstr>Roboto</vt:lpstr>
      <vt:lpstr>Fira Sans Extra Condensed</vt:lpstr>
      <vt:lpstr>Proxima Nova Semibold</vt:lpstr>
      <vt:lpstr>Fira Sans Extra Condensed Medium</vt:lpstr>
      <vt:lpstr>OpenSans-Light</vt:lpstr>
      <vt:lpstr>Arial</vt:lpstr>
      <vt:lpstr>Gradient Timeline Infographics by Slidesgo</vt:lpstr>
      <vt:lpstr>Slidesgo Final Pages</vt:lpstr>
      <vt:lpstr>Career Planning Timeline for  Doctoral Researchers</vt:lpstr>
      <vt:lpstr>Career Planning Timeline for Doctoral Researchers</vt:lpstr>
      <vt:lpstr>Career Planning Timeline for Doctoral Researchers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Various Career Paths</vt:lpstr>
      <vt:lpstr>Desirable Skills Questionnaire</vt:lpstr>
      <vt:lpstr>Desirable Skills Questionnaire </vt:lpstr>
      <vt:lpstr>Desirable Skills Questionnaire </vt:lpstr>
      <vt:lpstr>Desirable Skills Questionnaire </vt:lpstr>
      <vt:lpstr>Desirable Skills Questionnaire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Planning Timeline for PhDs</dc:title>
  <dc:creator>Petr Fajkus</dc:creator>
  <cp:lastModifiedBy>Anna Helánová</cp:lastModifiedBy>
  <cp:revision>78</cp:revision>
  <dcterms:modified xsi:type="dcterms:W3CDTF">2024-11-01T07:42:38Z</dcterms:modified>
</cp:coreProperties>
</file>